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20" r:id="rId3"/>
  </p:sldMasterIdLst>
  <p:notesMasterIdLst>
    <p:notesMasterId r:id="rId37"/>
  </p:notesMasterIdLst>
  <p:sldIdLst>
    <p:sldId id="256" r:id="rId4"/>
    <p:sldId id="269" r:id="rId5"/>
    <p:sldId id="332" r:id="rId6"/>
    <p:sldId id="333" r:id="rId7"/>
    <p:sldId id="334" r:id="rId8"/>
    <p:sldId id="335" r:id="rId9"/>
    <p:sldId id="337" r:id="rId10"/>
    <p:sldId id="316" r:id="rId11"/>
    <p:sldId id="336" r:id="rId12"/>
    <p:sldId id="338" r:id="rId13"/>
    <p:sldId id="277" r:id="rId14"/>
    <p:sldId id="279" r:id="rId15"/>
    <p:sldId id="318" r:id="rId16"/>
    <p:sldId id="320" r:id="rId17"/>
    <p:sldId id="324" r:id="rId18"/>
    <p:sldId id="325" r:id="rId19"/>
    <p:sldId id="328" r:id="rId20"/>
    <p:sldId id="329" r:id="rId21"/>
    <p:sldId id="339" r:id="rId22"/>
    <p:sldId id="330" r:id="rId23"/>
    <p:sldId id="340" r:id="rId24"/>
    <p:sldId id="289" r:id="rId25"/>
    <p:sldId id="341" r:id="rId26"/>
    <p:sldId id="342" r:id="rId27"/>
    <p:sldId id="286" r:id="rId28"/>
    <p:sldId id="287" r:id="rId29"/>
    <p:sldId id="345" r:id="rId30"/>
    <p:sldId id="288" r:id="rId31"/>
    <p:sldId id="346" r:id="rId32"/>
    <p:sldId id="347" r:id="rId33"/>
    <p:sldId id="348" r:id="rId34"/>
    <p:sldId id="285" r:id="rId35"/>
    <p:sldId id="314" r:id="rId36"/>
  </p:sldIdLst>
  <p:sldSz cx="12192000" cy="6858000"/>
  <p:notesSz cx="9866313" cy="6735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5402" cy="337958"/>
          </a:xfrm>
          <a:prstGeom prst="rect">
            <a:avLst/>
          </a:prstGeom>
        </p:spPr>
        <p:txBody>
          <a:bodyPr vert="horz" lIns="90882" tIns="45441" rIns="90882" bIns="45441" rtlCol="0"/>
          <a:lstStyle>
            <a:lvl1pPr algn="l">
              <a:defRPr sz="1200"/>
            </a:lvl1pPr>
          </a:lstStyle>
          <a:p>
            <a:endParaRPr lang="zh-CN" altLang="en-US"/>
          </a:p>
        </p:txBody>
      </p:sp>
      <p:sp>
        <p:nvSpPr>
          <p:cNvPr id="3" name="日期占位符 2"/>
          <p:cNvSpPr>
            <a:spLocks noGrp="1"/>
          </p:cNvSpPr>
          <p:nvPr>
            <p:ph type="dt" idx="1"/>
          </p:nvPr>
        </p:nvSpPr>
        <p:spPr>
          <a:xfrm>
            <a:off x="5588628" y="1"/>
            <a:ext cx="4275402" cy="337958"/>
          </a:xfrm>
          <a:prstGeom prst="rect">
            <a:avLst/>
          </a:prstGeom>
        </p:spPr>
        <p:txBody>
          <a:bodyPr vert="horz" lIns="90882" tIns="45441" rIns="90882" bIns="45441" rtlCol="0"/>
          <a:lstStyle>
            <a:lvl1pPr algn="r">
              <a:defRPr sz="1200"/>
            </a:lvl1pPr>
          </a:lstStyle>
          <a:p>
            <a:fld id="{F17216A0-50D1-43BB-B12E-680F6531398A}" type="datetimeFigureOut">
              <a:rPr lang="zh-CN" altLang="en-US" smtClean="0"/>
              <a:t>2023/2/18</a:t>
            </a:fld>
            <a:endParaRPr lang="zh-CN" altLang="en-US"/>
          </a:p>
        </p:txBody>
      </p:sp>
      <p:sp>
        <p:nvSpPr>
          <p:cNvPr id="4" name="幻灯片图像占位符 3"/>
          <p:cNvSpPr>
            <a:spLocks noGrp="1" noRot="1" noChangeAspect="1"/>
          </p:cNvSpPr>
          <p:nvPr>
            <p:ph type="sldImg" idx="2"/>
          </p:nvPr>
        </p:nvSpPr>
        <p:spPr>
          <a:xfrm>
            <a:off x="2911475" y="841375"/>
            <a:ext cx="4043363" cy="2274888"/>
          </a:xfrm>
          <a:prstGeom prst="rect">
            <a:avLst/>
          </a:prstGeom>
          <a:noFill/>
          <a:ln w="12700">
            <a:solidFill>
              <a:prstClr val="black"/>
            </a:solidFill>
          </a:ln>
        </p:spPr>
        <p:txBody>
          <a:bodyPr vert="horz" lIns="90882" tIns="45441" rIns="90882" bIns="45441" rtlCol="0" anchor="ctr"/>
          <a:lstStyle/>
          <a:p>
            <a:endParaRPr lang="zh-CN" altLang="en-US"/>
          </a:p>
        </p:txBody>
      </p:sp>
      <p:sp>
        <p:nvSpPr>
          <p:cNvPr id="5" name="备注占位符 4"/>
          <p:cNvSpPr>
            <a:spLocks noGrp="1"/>
          </p:cNvSpPr>
          <p:nvPr>
            <p:ph type="body" sz="quarter" idx="3"/>
          </p:nvPr>
        </p:nvSpPr>
        <p:spPr>
          <a:xfrm>
            <a:off x="986632" y="3241585"/>
            <a:ext cx="7893050" cy="2652207"/>
          </a:xfrm>
          <a:prstGeom prst="rect">
            <a:avLst/>
          </a:prstGeom>
        </p:spPr>
        <p:txBody>
          <a:bodyPr vert="horz" lIns="90882" tIns="45441" rIns="90882" bIns="45441"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397807"/>
            <a:ext cx="4275402" cy="337957"/>
          </a:xfrm>
          <a:prstGeom prst="rect">
            <a:avLst/>
          </a:prstGeom>
        </p:spPr>
        <p:txBody>
          <a:bodyPr vert="horz" lIns="90882" tIns="45441" rIns="90882" bIns="4544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88628" y="6397807"/>
            <a:ext cx="4275402" cy="337957"/>
          </a:xfrm>
          <a:prstGeom prst="rect">
            <a:avLst/>
          </a:prstGeom>
        </p:spPr>
        <p:txBody>
          <a:bodyPr vert="horz" lIns="90882" tIns="45441" rIns="90882" bIns="45441" rtlCol="0" anchor="b"/>
          <a:lstStyle>
            <a:lvl1pPr algn="r">
              <a:defRPr sz="1200"/>
            </a:lvl1pPr>
          </a:lstStyle>
          <a:p>
            <a:fld id="{A4F64865-E46A-46C6-BB3C-0B1220C9D050}" type="slidenum">
              <a:rPr lang="zh-CN" altLang="en-US" smtClean="0"/>
              <a:t>‹#›</a:t>
            </a:fld>
            <a:endParaRPr lang="zh-CN" altLang="en-US"/>
          </a:p>
        </p:txBody>
      </p:sp>
    </p:spTree>
    <p:extLst>
      <p:ext uri="{BB962C8B-B14F-4D97-AF65-F5344CB8AC3E}">
        <p14:creationId xmlns:p14="http://schemas.microsoft.com/office/powerpoint/2010/main" val="650168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348C9FA-3A4A-4BA0-B9A2-2AA1360E9182}"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48628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2092861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2902574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4348C9FA-3A4A-4BA0-B9A2-2AA1360E9182}"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09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838379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0838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2086682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2968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224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989481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69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4146066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2838742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45499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2731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40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570443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640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731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05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26722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7C7FB-DB77-4622-B397-0CD41AB260D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AAF40F-5964-4EB8-BAF5-9C30047A2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CAA241-7EEE-4C8D-9D17-D95CA69B6EAD}"/>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B1799E45-585B-4F4F-B67F-B18DDC3025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80576E-2085-467B-BCE5-FDFE0437C69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1963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48C9FA-3A4A-4BA0-B9A2-2AA1360E9182}"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9882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8E861-A522-43CA-8549-83CF57BFAF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ECE6F8-D568-4C79-96C8-A139CA8F17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1257E5-DE10-46E7-8F5B-8C7A07985AA6}"/>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4643E018-59CD-48A2-977A-75761C5033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4BB1D7-0E8E-4C39-A73E-594ED7E3666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73876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AAD7-9C0D-4B8D-A5CD-549F23B0D9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9CEF99-C6C8-4651-AE8A-9585F7750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DFCF42-375B-451E-9C3E-21F4E27C2440}"/>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DED118CF-44D2-4CAD-8077-D926515B3C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02BE2-45E1-4422-B9DD-47B46DEEF9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483727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2C097-7621-4568-92DE-555CF9B51F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0F9200-A8FF-45A3-B2AB-41939D6AFE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EA4A33-F86D-47F4-A317-2B2D7D1363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F98BAC-4792-4DB0-B2C4-203920E9D27E}"/>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6" name="页脚占位符 5">
            <a:extLst>
              <a:ext uri="{FF2B5EF4-FFF2-40B4-BE49-F238E27FC236}">
                <a16:creationId xmlns:a16="http://schemas.microsoft.com/office/drawing/2014/main" id="{7C235B79-D182-4398-9B50-74098BAD3C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74802B-8CD3-47C9-909C-33E7CA25F599}"/>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405533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D3A3C-F6AF-4BAE-A67B-8968D2FF7E7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428F20-FD45-4103-A991-31A8644CB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8706E5-65FB-4CB7-8F9E-4E32A08E7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DB6221-E0F6-4FB1-9237-9952299C5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E5160E-9CED-41C2-B52A-4BAD420FF6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14FF35-4193-4361-B4C3-5089EF244D47}"/>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8" name="页脚占位符 7">
            <a:extLst>
              <a:ext uri="{FF2B5EF4-FFF2-40B4-BE49-F238E27FC236}">
                <a16:creationId xmlns:a16="http://schemas.microsoft.com/office/drawing/2014/main" id="{F66ED490-69E6-42F9-9F1C-AF904824D2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7E45D4-DD8E-404D-8BCE-DE02FF71A19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832033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E8F76-BD32-41BB-A55B-0FF43351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01D77C-005A-44B2-9669-4AA909FEE205}"/>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4" name="页脚占位符 3">
            <a:extLst>
              <a:ext uri="{FF2B5EF4-FFF2-40B4-BE49-F238E27FC236}">
                <a16:creationId xmlns:a16="http://schemas.microsoft.com/office/drawing/2014/main" id="{3D0173E4-9495-4693-8D6E-DA462EFD3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AFDB41-7056-4C36-B947-5C7869F5730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2847477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72C6F0-FC08-45F5-AB92-6E29D7DF6535}"/>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3" name="页脚占位符 2">
            <a:extLst>
              <a:ext uri="{FF2B5EF4-FFF2-40B4-BE49-F238E27FC236}">
                <a16:creationId xmlns:a16="http://schemas.microsoft.com/office/drawing/2014/main" id="{AF25635E-481B-4313-9286-2D3D1989F6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A47182C-1E96-4F43-92A9-8F95CA269B70}"/>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658678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759B-85ED-48DD-B271-7AE5CF09BE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236B3B-9805-452F-8689-1E9BC89EE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3D41C82-A72E-41D6-AB00-26FBF1D1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EE0A-5995-44E1-80D8-8BF9E9C4C35D}"/>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6" name="页脚占位符 5">
            <a:extLst>
              <a:ext uri="{FF2B5EF4-FFF2-40B4-BE49-F238E27FC236}">
                <a16:creationId xmlns:a16="http://schemas.microsoft.com/office/drawing/2014/main" id="{E26463B1-D12C-4C28-B05B-6DB7A8EA3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F36267-C434-47A6-9754-DC9FDEDCA041}"/>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68745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AE8F2-1D77-457F-A59E-553ED5EE9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6B2646-50C5-4227-BA04-68DC1041C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F513C-FF06-4F6E-A785-1D95EDAFE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4C9173-38F5-485B-AACE-0B3F236D4812}"/>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6" name="页脚占位符 5">
            <a:extLst>
              <a:ext uri="{FF2B5EF4-FFF2-40B4-BE49-F238E27FC236}">
                <a16:creationId xmlns:a16="http://schemas.microsoft.com/office/drawing/2014/main" id="{25457235-D0C8-4188-8106-93E68696D3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EBF46C-FF01-41C6-8535-0878BA303F68}"/>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1638595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560B-313F-4985-8E02-5F26FF5EC1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56EC0C-036D-4A3A-ADE5-41F45B5A1B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3FFE6-35BC-4119-B703-A52248A9318A}"/>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C9E9D6BD-77CA-4E1B-B9D0-F7F9771C1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75FED-C832-499B-8760-7BC422D94366}"/>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53256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1343C6-4F1C-44C1-AE4F-94C0FA8C5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E617DD5-9917-4E48-8580-93C4468CBE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70DBBD-0E53-48C1-B371-4FDD033422E5}"/>
              </a:ext>
            </a:extLst>
          </p:cNvPr>
          <p:cNvSpPr>
            <a:spLocks noGrp="1"/>
          </p:cNvSpPr>
          <p:nvPr>
            <p:ph type="dt" sz="half" idx="10"/>
          </p:nvPr>
        </p:nvSpPr>
        <p:spPr/>
        <p:txBody>
          <a:body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C62BD445-D6E5-4616-924E-A22B5CC572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303A-9392-4E67-BAB1-1BBFA0F7F5BD}"/>
              </a:ext>
            </a:extLst>
          </p:cNvPr>
          <p:cNvSpPr>
            <a:spLocks noGrp="1"/>
          </p:cNvSpPr>
          <p:nvPr>
            <p:ph type="sldNum" sz="quarter" idx="12"/>
          </p:nvPr>
        </p:nvSpPr>
        <p:spPr/>
        <p:txBody>
          <a:body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43743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91381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1989507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403570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087712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407356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7A44122-DF8E-4977-9C1A-3E75997A5CE2}" type="datetimeFigureOut">
              <a:rPr lang="zh-CN" altLang="en-US" smtClean="0"/>
              <a:t>2023/2/18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1763424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368371551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A44122-DF8E-4977-9C1A-3E75997A5CE2}" type="datetimeFigureOut">
              <a:rPr lang="zh-CN" altLang="en-US" smtClean="0"/>
              <a:t>2023/2/18</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48C9FA-3A4A-4BA0-B9A2-2AA1360E9182}" type="slidenum">
              <a:rPr lang="zh-CN" altLang="en-US" smtClean="0"/>
              <a:t>‹#›</a:t>
            </a:fld>
            <a:endParaRPr lang="zh-CN" altLang="en-US"/>
          </a:p>
        </p:txBody>
      </p:sp>
    </p:spTree>
    <p:extLst>
      <p:ext uri="{BB962C8B-B14F-4D97-AF65-F5344CB8AC3E}">
        <p14:creationId xmlns:p14="http://schemas.microsoft.com/office/powerpoint/2010/main" val="20257608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D52F97-5AFB-4449-8210-A115EC5C5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D5BD03-93EC-496D-9D65-E1C5B33F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D0069A-335A-4038-9C19-53444F672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A3D5-B820-45BA-9AF0-1DD76CDD1AA2}" type="datetimeFigureOut">
              <a:rPr lang="zh-CN" altLang="en-US" smtClean="0"/>
              <a:t>2023/2/18</a:t>
            </a:fld>
            <a:endParaRPr lang="zh-CN" altLang="en-US"/>
          </a:p>
        </p:txBody>
      </p:sp>
      <p:sp>
        <p:nvSpPr>
          <p:cNvPr id="5" name="页脚占位符 4">
            <a:extLst>
              <a:ext uri="{FF2B5EF4-FFF2-40B4-BE49-F238E27FC236}">
                <a16:creationId xmlns:a16="http://schemas.microsoft.com/office/drawing/2014/main" id="{73028FEA-67C3-4922-B2C4-226D40A09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CDFA79-79A3-4AAA-A674-C01831C84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1CE80-0DC7-4A8F-B672-BCF3F48A555F}" type="slidenum">
              <a:rPr lang="zh-CN" altLang="en-US" smtClean="0"/>
              <a:t>‹#›</a:t>
            </a:fld>
            <a:endParaRPr lang="zh-CN" altLang="en-US"/>
          </a:p>
        </p:txBody>
      </p:sp>
    </p:spTree>
    <p:extLst>
      <p:ext uri="{BB962C8B-B14F-4D97-AF65-F5344CB8AC3E}">
        <p14:creationId xmlns:p14="http://schemas.microsoft.com/office/powerpoint/2010/main" val="34929965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4.tmp"/><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4.tmp"/><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7.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s>
</file>

<file path=ppt/slides/_rels/slide15.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4.tmp"/><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Layout" Target="../slideLayouts/slideLayout7.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24.tmp"/><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Layout" Target="../slideLayouts/slideLayout7.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24.tmp"/><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Layout" Target="../slideLayouts/slideLayout7.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ilibili.com/video/BV1jY41137VP/?spm_id_from=333.337.search-card.all.click&amp;vd_source=f4998dc9567dd28d97034f555e296811"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24.tmp"/><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7.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24.tmp"/><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slideLayout" Target="../slideLayouts/slideLayout7.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s>
</file>

<file path=ppt/slides/_rels/slide31.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24.tmp"/><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slideLayout" Target="../slideLayouts/slideLayout7.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bilibili.com/video/BV1jF411V7He/?spm_id_from=333.337.search-card.all.click&amp;vd_source=f4998dc9567dd28d97034f555e29681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CA6B5-376B-43C2-9929-C4FCA936F4CB}"/>
              </a:ext>
            </a:extLst>
          </p:cNvPr>
          <p:cNvSpPr>
            <a:spLocks noGrp="1"/>
          </p:cNvSpPr>
          <p:nvPr>
            <p:ph type="ctrTitle"/>
          </p:nvPr>
        </p:nvSpPr>
        <p:spPr>
          <a:xfrm>
            <a:off x="2368857" y="2201661"/>
            <a:ext cx="7454283" cy="745724"/>
          </a:xfrm>
        </p:spPr>
        <p:txBody>
          <a:bodyPr>
            <a:normAutofit/>
          </a:bodyPr>
          <a:lstStyle/>
          <a:p>
            <a:r>
              <a:rPr lang="zh-CN" altLang="en-US" sz="3600" dirty="0">
                <a:latin typeface="楷体" panose="02010609060101010101" pitchFamily="49" charset="-122"/>
                <a:ea typeface="楷体" panose="02010609060101010101" pitchFamily="49" charset="-122"/>
              </a:rPr>
              <a:t>第二讲 堕胎中的伦理争议</a:t>
            </a:r>
          </a:p>
        </p:txBody>
      </p:sp>
      <p:sp>
        <p:nvSpPr>
          <p:cNvPr id="3" name="副标题 2">
            <a:extLst>
              <a:ext uri="{FF2B5EF4-FFF2-40B4-BE49-F238E27FC236}">
                <a16:creationId xmlns:a16="http://schemas.microsoft.com/office/drawing/2014/main" id="{83026389-36E9-41D0-AA05-75BACA61928E}"/>
              </a:ext>
            </a:extLst>
          </p:cNvPr>
          <p:cNvSpPr>
            <a:spLocks noGrp="1"/>
          </p:cNvSpPr>
          <p:nvPr>
            <p:ph type="subTitle" idx="1"/>
          </p:nvPr>
        </p:nvSpPr>
        <p:spPr>
          <a:xfrm>
            <a:off x="2688165" y="3733059"/>
            <a:ext cx="6815669" cy="1376039"/>
          </a:xfrm>
        </p:spPr>
        <p:txBody>
          <a:bodyPr>
            <a:normAutofit/>
          </a:bodyPr>
          <a:lstStyle/>
          <a:p>
            <a:r>
              <a:rPr lang="zh-CN" altLang="en-US" sz="2000" dirty="0">
                <a:latin typeface="华文新魏" panose="02010800040101010101" pitchFamily="2" charset="-122"/>
                <a:ea typeface="华文新魏" panose="02010800040101010101" pitchFamily="2" charset="-122"/>
              </a:rPr>
              <a:t>徐汉辉   </a:t>
            </a:r>
          </a:p>
          <a:p>
            <a:r>
              <a:rPr lang="zh-CN" altLang="en-US" sz="2000" dirty="0">
                <a:latin typeface="华文新魏" panose="02010800040101010101" pitchFamily="2" charset="-122"/>
                <a:ea typeface="华文新魏" panose="02010800040101010101" pitchFamily="2" charset="-122"/>
              </a:rPr>
              <a:t>南开大学医学院</a:t>
            </a:r>
          </a:p>
          <a:p>
            <a:r>
              <a:rPr lang="en-US" altLang="zh-CN" sz="2000" dirty="0">
                <a:latin typeface="华文新魏" panose="02010800040101010101" pitchFamily="2" charset="-122"/>
                <a:ea typeface="华文新魏" panose="02010800040101010101" pitchFamily="2" charset="-122"/>
              </a:rPr>
              <a:t>018205@nankai.edu.cn</a:t>
            </a:r>
          </a:p>
          <a:p>
            <a:endParaRPr lang="zh-CN" altLang="en-US" dirty="0"/>
          </a:p>
        </p:txBody>
      </p:sp>
    </p:spTree>
    <p:extLst>
      <p:ext uri="{BB962C8B-B14F-4D97-AF65-F5344CB8AC3E}">
        <p14:creationId xmlns:p14="http://schemas.microsoft.com/office/powerpoint/2010/main" val="3072341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D7AA8-B6E7-4775-9F23-AA4BF11CA671}"/>
              </a:ext>
            </a:extLst>
          </p:cNvPr>
          <p:cNvSpPr>
            <a:spLocks noGrp="1"/>
          </p:cNvSpPr>
          <p:nvPr>
            <p:ph type="title"/>
          </p:nvPr>
        </p:nvSpPr>
        <p:spPr>
          <a:xfrm>
            <a:off x="523783" y="523781"/>
            <a:ext cx="9692640" cy="581613"/>
          </a:xfrm>
        </p:spPr>
        <p:txBody>
          <a:bodyPr>
            <a:normAutofit/>
          </a:bodyPr>
          <a:lstStyle/>
          <a:p>
            <a:r>
              <a:rPr lang="zh-CN" altLang="en-US" sz="2800" dirty="0">
                <a:latin typeface="楷体" panose="02010609060101010101" pitchFamily="49" charset="-122"/>
                <a:ea typeface="楷体" panose="02010609060101010101" pitchFamily="49" charset="-122"/>
              </a:rPr>
              <a:t>第二节 美国各州堕胎法案</a:t>
            </a:r>
          </a:p>
        </p:txBody>
      </p:sp>
      <p:pic>
        <p:nvPicPr>
          <p:cNvPr id="4" name="图片 3">
            <a:extLst>
              <a:ext uri="{FF2B5EF4-FFF2-40B4-BE49-F238E27FC236}">
                <a16:creationId xmlns:a16="http://schemas.microsoft.com/office/drawing/2014/main" id="{64D263F1-59EB-4711-91B8-10E78536178B}"/>
              </a:ext>
            </a:extLst>
          </p:cNvPr>
          <p:cNvPicPr>
            <a:picLocks noChangeAspect="1"/>
          </p:cNvPicPr>
          <p:nvPr/>
        </p:nvPicPr>
        <p:blipFill>
          <a:blip r:embed="rId2"/>
          <a:stretch>
            <a:fillRect/>
          </a:stretch>
        </p:blipFill>
        <p:spPr>
          <a:xfrm>
            <a:off x="523783" y="1354067"/>
            <a:ext cx="7163421" cy="4523624"/>
          </a:xfrm>
          <a:prstGeom prst="rect">
            <a:avLst/>
          </a:prstGeom>
        </p:spPr>
      </p:pic>
      <p:pic>
        <p:nvPicPr>
          <p:cNvPr id="6" name="图片 5">
            <a:extLst>
              <a:ext uri="{FF2B5EF4-FFF2-40B4-BE49-F238E27FC236}">
                <a16:creationId xmlns:a16="http://schemas.microsoft.com/office/drawing/2014/main" id="{7EC541EB-2005-0C18-C1E6-BC2B9D9662A8}"/>
              </a:ext>
            </a:extLst>
          </p:cNvPr>
          <p:cNvPicPr>
            <a:picLocks noChangeAspect="1"/>
          </p:cNvPicPr>
          <p:nvPr/>
        </p:nvPicPr>
        <p:blipFill rotWithShape="1">
          <a:blip r:embed="rId3"/>
          <a:srcRect t="45232"/>
          <a:stretch/>
        </p:blipFill>
        <p:spPr>
          <a:xfrm>
            <a:off x="7687204" y="3999923"/>
            <a:ext cx="556815" cy="2126441"/>
          </a:xfrm>
          <a:prstGeom prst="rect">
            <a:avLst/>
          </a:prstGeom>
        </p:spPr>
      </p:pic>
      <p:sp>
        <p:nvSpPr>
          <p:cNvPr id="12" name="文本框 11">
            <a:extLst>
              <a:ext uri="{FF2B5EF4-FFF2-40B4-BE49-F238E27FC236}">
                <a16:creationId xmlns:a16="http://schemas.microsoft.com/office/drawing/2014/main" id="{963837BF-EF87-1305-C0BE-71C694F00085}"/>
              </a:ext>
            </a:extLst>
          </p:cNvPr>
          <p:cNvSpPr txBox="1"/>
          <p:nvPr/>
        </p:nvSpPr>
        <p:spPr>
          <a:xfrm>
            <a:off x="8249165" y="3010164"/>
            <a:ext cx="3260736" cy="307777"/>
          </a:xfrm>
          <a:prstGeom prst="rect">
            <a:avLst/>
          </a:prstGeom>
          <a:solidFill>
            <a:srgbClr val="FFFF00"/>
          </a:solidFill>
        </p:spPr>
        <p:txBody>
          <a:bodyPr wrap="square" rtlCol="0">
            <a:spAutoFit/>
          </a:bodyPr>
          <a:lstStyle/>
          <a:p>
            <a:r>
              <a:rPr lang="zh-CN" altLang="en-US" sz="1400" dirty="0">
                <a:solidFill>
                  <a:srgbClr val="7030A0"/>
                </a:solidFill>
                <a:latin typeface="华文新魏" panose="02010800040101010101" pitchFamily="2" charset="-122"/>
                <a:ea typeface="华文新魏" panose="02010800040101010101" pitchFamily="2" charset="-122"/>
              </a:rPr>
              <a:t>非法，</a:t>
            </a:r>
            <a:r>
              <a:rPr lang="en-US" altLang="zh-CN" sz="1400" dirty="0">
                <a:solidFill>
                  <a:srgbClr val="7030A0"/>
                </a:solidFill>
                <a:latin typeface="华文新魏" panose="02010800040101010101" pitchFamily="2" charset="-122"/>
                <a:ea typeface="华文新魏" panose="02010800040101010101" pitchFamily="2" charset="-122"/>
              </a:rPr>
              <a:t>12</a:t>
            </a:r>
            <a:r>
              <a:rPr lang="zh-CN" altLang="en-US" sz="1400" dirty="0">
                <a:solidFill>
                  <a:srgbClr val="7030A0"/>
                </a:solidFill>
                <a:latin typeface="华文新魏" panose="02010800040101010101" pitchFamily="2" charset="-122"/>
                <a:ea typeface="华文新魏" panose="02010800040101010101" pitchFamily="2" charset="-122"/>
              </a:rPr>
              <a:t>州，</a:t>
            </a:r>
            <a:r>
              <a:rPr lang="en-US" altLang="zh-CN" sz="1400" dirty="0">
                <a:solidFill>
                  <a:srgbClr val="7030A0"/>
                </a:solidFill>
                <a:latin typeface="华文新魏" panose="02010800040101010101" pitchFamily="2" charset="-122"/>
                <a:ea typeface="华文新魏" panose="02010800040101010101" pitchFamily="2" charset="-122"/>
              </a:rPr>
              <a:t>3</a:t>
            </a:r>
            <a:r>
              <a:rPr lang="zh-CN" altLang="en-US" sz="1400" dirty="0">
                <a:solidFill>
                  <a:srgbClr val="7030A0"/>
                </a:solidFill>
                <a:latin typeface="华文新魏" panose="02010800040101010101" pitchFamily="2" charset="-122"/>
                <a:ea typeface="华文新魏" panose="02010800040101010101" pitchFamily="2" charset="-122"/>
              </a:rPr>
              <a:t>州允许例外（强奸</a:t>
            </a:r>
            <a:r>
              <a:rPr lang="en-US" altLang="zh-CN" sz="1400" dirty="0">
                <a:solidFill>
                  <a:srgbClr val="7030A0"/>
                </a:solidFill>
                <a:latin typeface="华文新魏" panose="02010800040101010101" pitchFamily="2" charset="-122"/>
                <a:ea typeface="华文新魏" panose="02010800040101010101" pitchFamily="2" charset="-122"/>
              </a:rPr>
              <a:t>/</a:t>
            </a:r>
            <a:r>
              <a:rPr lang="zh-CN" altLang="en-US" sz="1400" dirty="0">
                <a:solidFill>
                  <a:srgbClr val="7030A0"/>
                </a:solidFill>
                <a:latin typeface="华文新魏" panose="02010800040101010101" pitchFamily="2" charset="-122"/>
                <a:ea typeface="华文新魏" panose="02010800040101010101" pitchFamily="2" charset="-122"/>
              </a:rPr>
              <a:t>乱伦）</a:t>
            </a:r>
          </a:p>
        </p:txBody>
      </p:sp>
      <p:sp>
        <p:nvSpPr>
          <p:cNvPr id="15" name="文本框 14">
            <a:extLst>
              <a:ext uri="{FF2B5EF4-FFF2-40B4-BE49-F238E27FC236}">
                <a16:creationId xmlns:a16="http://schemas.microsoft.com/office/drawing/2014/main" id="{29E105E9-7017-5E4D-EA8B-34853B0FEFCD}"/>
              </a:ext>
            </a:extLst>
          </p:cNvPr>
          <p:cNvSpPr txBox="1"/>
          <p:nvPr/>
        </p:nvSpPr>
        <p:spPr>
          <a:xfrm>
            <a:off x="8238873" y="3345299"/>
            <a:ext cx="3260736"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6</a:t>
            </a:r>
            <a:r>
              <a:rPr lang="zh-CN" altLang="en-US" sz="1400" dirty="0">
                <a:solidFill>
                  <a:srgbClr val="7030A0"/>
                </a:solidFill>
                <a:latin typeface="华文新魏" panose="02010800040101010101" pitchFamily="2" charset="-122"/>
                <a:ea typeface="华文新魏" panose="02010800040101010101" pitchFamily="2" charset="-122"/>
              </a:rPr>
              <a:t>周（检测到心跳）后非法，</a:t>
            </a:r>
            <a:r>
              <a:rPr lang="en-US" altLang="zh-CN" sz="1400" dirty="0">
                <a:solidFill>
                  <a:srgbClr val="7030A0"/>
                </a:solidFill>
                <a:latin typeface="华文新魏" panose="02010800040101010101" pitchFamily="2" charset="-122"/>
                <a:ea typeface="华文新魏" panose="02010800040101010101" pitchFamily="2" charset="-122"/>
              </a:rPr>
              <a:t>1</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16" name="文本框 15">
            <a:extLst>
              <a:ext uri="{FF2B5EF4-FFF2-40B4-BE49-F238E27FC236}">
                <a16:creationId xmlns:a16="http://schemas.microsoft.com/office/drawing/2014/main" id="{6E8EB183-DE85-0133-1370-18759ACD29B4}"/>
              </a:ext>
            </a:extLst>
          </p:cNvPr>
          <p:cNvSpPr txBox="1"/>
          <p:nvPr/>
        </p:nvSpPr>
        <p:spPr>
          <a:xfrm>
            <a:off x="8238873" y="3683088"/>
            <a:ext cx="3260736"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15</a:t>
            </a:r>
            <a:r>
              <a:rPr lang="zh-CN" altLang="en-US" sz="1400" dirty="0">
                <a:solidFill>
                  <a:srgbClr val="7030A0"/>
                </a:solidFill>
                <a:latin typeface="华文新魏" panose="02010800040101010101" pitchFamily="2" charset="-122"/>
                <a:ea typeface="华文新魏" panose="02010800040101010101" pitchFamily="2" charset="-122"/>
              </a:rPr>
              <a:t>周后非法，</a:t>
            </a:r>
            <a:r>
              <a:rPr lang="en-US" altLang="zh-CN" sz="1400" dirty="0">
                <a:solidFill>
                  <a:srgbClr val="7030A0"/>
                </a:solidFill>
                <a:latin typeface="华文新魏" panose="02010800040101010101" pitchFamily="2" charset="-122"/>
                <a:ea typeface="华文新魏" panose="02010800040101010101" pitchFamily="2" charset="-122"/>
              </a:rPr>
              <a:t>2</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17" name="文本框 16">
            <a:extLst>
              <a:ext uri="{FF2B5EF4-FFF2-40B4-BE49-F238E27FC236}">
                <a16:creationId xmlns:a16="http://schemas.microsoft.com/office/drawing/2014/main" id="{7A121B20-3635-5995-5B17-C83EC47E78C7}"/>
              </a:ext>
            </a:extLst>
          </p:cNvPr>
          <p:cNvSpPr txBox="1"/>
          <p:nvPr/>
        </p:nvSpPr>
        <p:spPr>
          <a:xfrm>
            <a:off x="8249165" y="4041781"/>
            <a:ext cx="3260736"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20</a:t>
            </a:r>
            <a:r>
              <a:rPr lang="zh-CN" altLang="en-US" sz="1400" dirty="0">
                <a:solidFill>
                  <a:srgbClr val="7030A0"/>
                </a:solidFill>
                <a:latin typeface="华文新魏" panose="02010800040101010101" pitchFamily="2" charset="-122"/>
                <a:ea typeface="华文新魏" panose="02010800040101010101" pitchFamily="2" charset="-122"/>
              </a:rPr>
              <a:t>周后非法，</a:t>
            </a:r>
            <a:r>
              <a:rPr lang="en-US" altLang="zh-CN" sz="1400" dirty="0">
                <a:solidFill>
                  <a:srgbClr val="7030A0"/>
                </a:solidFill>
                <a:latin typeface="华文新魏" panose="02010800040101010101" pitchFamily="2" charset="-122"/>
                <a:ea typeface="华文新魏" panose="02010800040101010101" pitchFamily="2" charset="-122"/>
              </a:rPr>
              <a:t>1</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18" name="文本框 17">
            <a:extLst>
              <a:ext uri="{FF2B5EF4-FFF2-40B4-BE49-F238E27FC236}">
                <a16:creationId xmlns:a16="http://schemas.microsoft.com/office/drawing/2014/main" id="{EF2FFF50-A742-59DF-3F23-44E85C54CE7F}"/>
              </a:ext>
            </a:extLst>
          </p:cNvPr>
          <p:cNvSpPr txBox="1"/>
          <p:nvPr/>
        </p:nvSpPr>
        <p:spPr>
          <a:xfrm>
            <a:off x="8244019" y="5766040"/>
            <a:ext cx="3255590" cy="307777"/>
          </a:xfrm>
          <a:prstGeom prst="rect">
            <a:avLst/>
          </a:prstGeom>
          <a:solidFill>
            <a:srgbClr val="FFFF00"/>
          </a:solidFill>
        </p:spPr>
        <p:txBody>
          <a:bodyPr wrap="square" rtlCol="0">
            <a:spAutoFit/>
          </a:bodyPr>
          <a:lstStyle/>
          <a:p>
            <a:r>
              <a:rPr lang="zh-CN" altLang="en-US" sz="1400" dirty="0">
                <a:solidFill>
                  <a:srgbClr val="7030A0"/>
                </a:solidFill>
                <a:latin typeface="华文新魏" panose="02010800040101010101" pitchFamily="2" charset="-122"/>
                <a:ea typeface="华文新魏" panose="02010800040101010101" pitchFamily="2" charset="-122"/>
              </a:rPr>
              <a:t>合法（任何时候堕胎均可），</a:t>
            </a:r>
            <a:r>
              <a:rPr lang="en-US" altLang="zh-CN" sz="1400" dirty="0">
                <a:solidFill>
                  <a:srgbClr val="7030A0"/>
                </a:solidFill>
                <a:latin typeface="华文新魏" panose="02010800040101010101" pitchFamily="2" charset="-122"/>
                <a:ea typeface="华文新魏" panose="02010800040101010101" pitchFamily="2" charset="-122"/>
              </a:rPr>
              <a:t>7</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19" name="文本框 18">
            <a:extLst>
              <a:ext uri="{FF2B5EF4-FFF2-40B4-BE49-F238E27FC236}">
                <a16:creationId xmlns:a16="http://schemas.microsoft.com/office/drawing/2014/main" id="{B5055242-532F-1A5A-DEE8-B62C8C3F8942}"/>
              </a:ext>
            </a:extLst>
          </p:cNvPr>
          <p:cNvSpPr txBox="1"/>
          <p:nvPr/>
        </p:nvSpPr>
        <p:spPr>
          <a:xfrm>
            <a:off x="8244019" y="4391782"/>
            <a:ext cx="3391130"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22</a:t>
            </a:r>
            <a:r>
              <a:rPr lang="zh-CN" altLang="en-US" sz="1400" dirty="0">
                <a:solidFill>
                  <a:srgbClr val="7030A0"/>
                </a:solidFill>
                <a:latin typeface="华文新魏" panose="02010800040101010101" pitchFamily="2" charset="-122"/>
                <a:ea typeface="华文新魏" panose="02010800040101010101" pitchFamily="2" charset="-122"/>
              </a:rPr>
              <a:t>周（胎儿发育出疼痛感）后非法，</a:t>
            </a:r>
            <a:r>
              <a:rPr lang="en-US" altLang="zh-CN" sz="1400" dirty="0">
                <a:solidFill>
                  <a:srgbClr val="7030A0"/>
                </a:solidFill>
                <a:latin typeface="华文新魏" panose="02010800040101010101" pitchFamily="2" charset="-122"/>
                <a:ea typeface="华文新魏" panose="02010800040101010101" pitchFamily="2" charset="-122"/>
              </a:rPr>
              <a:t>9</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20" name="文本框 19">
            <a:extLst>
              <a:ext uri="{FF2B5EF4-FFF2-40B4-BE49-F238E27FC236}">
                <a16:creationId xmlns:a16="http://schemas.microsoft.com/office/drawing/2014/main" id="{2AC86B05-A3D2-7F8E-FDA7-6A0DD9C207D8}"/>
              </a:ext>
            </a:extLst>
          </p:cNvPr>
          <p:cNvSpPr txBox="1"/>
          <p:nvPr/>
        </p:nvSpPr>
        <p:spPr>
          <a:xfrm>
            <a:off x="523783" y="6051988"/>
            <a:ext cx="6570844" cy="584775"/>
          </a:xfrm>
          <a:prstGeom prst="rect">
            <a:avLst/>
          </a:prstGeom>
          <a:solidFill>
            <a:srgbClr val="FFFF00"/>
          </a:solidFill>
        </p:spPr>
        <p:txBody>
          <a:bodyPr wrap="square" rtlCol="0">
            <a:spAutoFit/>
          </a:bodyPr>
          <a:lstStyle/>
          <a:p>
            <a:r>
              <a:rPr lang="zh-CN" altLang="en-US" sz="1600" dirty="0">
                <a:solidFill>
                  <a:srgbClr val="7030A0"/>
                </a:solidFill>
                <a:latin typeface="华文新魏" panose="02010800040101010101" pitchFamily="2" charset="-122"/>
                <a:ea typeface="华文新魏" panose="02010800040101010101" pitchFamily="2" charset="-122"/>
              </a:rPr>
              <a:t>注：在任何阶段，任何州，医学原因（继续妊娠危及孕妇生命或胎儿已经没有生命迹象）堕胎都是被允许的。</a:t>
            </a:r>
          </a:p>
        </p:txBody>
      </p:sp>
      <p:sp>
        <p:nvSpPr>
          <p:cNvPr id="21" name="文本框 20">
            <a:extLst>
              <a:ext uri="{FF2B5EF4-FFF2-40B4-BE49-F238E27FC236}">
                <a16:creationId xmlns:a16="http://schemas.microsoft.com/office/drawing/2014/main" id="{F6E9B810-061C-EB64-EF2E-71574D89117A}"/>
              </a:ext>
            </a:extLst>
          </p:cNvPr>
          <p:cNvSpPr txBox="1"/>
          <p:nvPr/>
        </p:nvSpPr>
        <p:spPr>
          <a:xfrm>
            <a:off x="8249165" y="4728910"/>
            <a:ext cx="3255590" cy="307777"/>
          </a:xfrm>
          <a:prstGeom prst="rect">
            <a:avLst/>
          </a:prstGeom>
          <a:solidFill>
            <a:srgbClr val="FFFF00"/>
          </a:solidFill>
        </p:spPr>
        <p:txBody>
          <a:bodyPr wrap="square" rtlCol="0">
            <a:spAutoFit/>
          </a:bodyPr>
          <a:lstStyle/>
          <a:p>
            <a:r>
              <a:rPr lang="en-US" altLang="zh-CN" sz="1400" b="1" dirty="0">
                <a:solidFill>
                  <a:srgbClr val="FF0000"/>
                </a:solidFill>
                <a:latin typeface="华文新魏" panose="02010800040101010101" pitchFamily="2" charset="-122"/>
                <a:ea typeface="华文新魏" panose="02010800040101010101" pitchFamily="2" charset="-122"/>
              </a:rPr>
              <a:t>23</a:t>
            </a:r>
            <a:r>
              <a:rPr lang="zh-CN" altLang="en-US" sz="1400" b="1" dirty="0">
                <a:solidFill>
                  <a:srgbClr val="FF0000"/>
                </a:solidFill>
                <a:latin typeface="华文新魏" panose="02010800040101010101" pitchFamily="2" charset="-122"/>
                <a:ea typeface="华文新魏" panose="02010800040101010101" pitchFamily="2" charset="-122"/>
              </a:rPr>
              <a:t>周（胎儿可体外存活）后非法，</a:t>
            </a:r>
            <a:r>
              <a:rPr lang="en-US" altLang="zh-CN" sz="1400" b="1" dirty="0">
                <a:solidFill>
                  <a:srgbClr val="FF0000"/>
                </a:solidFill>
                <a:latin typeface="华文新魏" panose="02010800040101010101" pitchFamily="2" charset="-122"/>
                <a:ea typeface="华文新魏" panose="02010800040101010101" pitchFamily="2" charset="-122"/>
              </a:rPr>
              <a:t>14</a:t>
            </a:r>
            <a:r>
              <a:rPr lang="zh-CN" altLang="en-US" sz="1400" b="1" dirty="0">
                <a:solidFill>
                  <a:srgbClr val="FF0000"/>
                </a:solidFill>
                <a:latin typeface="华文新魏" panose="02010800040101010101" pitchFamily="2" charset="-122"/>
                <a:ea typeface="华文新魏" panose="02010800040101010101" pitchFamily="2" charset="-122"/>
              </a:rPr>
              <a:t>州</a:t>
            </a:r>
          </a:p>
        </p:txBody>
      </p:sp>
      <p:sp>
        <p:nvSpPr>
          <p:cNvPr id="22" name="文本框 21">
            <a:extLst>
              <a:ext uri="{FF2B5EF4-FFF2-40B4-BE49-F238E27FC236}">
                <a16:creationId xmlns:a16="http://schemas.microsoft.com/office/drawing/2014/main" id="{7CBBF84C-EB25-7584-62A6-14649E40E903}"/>
              </a:ext>
            </a:extLst>
          </p:cNvPr>
          <p:cNvSpPr txBox="1"/>
          <p:nvPr/>
        </p:nvSpPr>
        <p:spPr>
          <a:xfrm>
            <a:off x="8238873" y="2408370"/>
            <a:ext cx="2815726" cy="400110"/>
          </a:xfrm>
          <a:prstGeom prst="rect">
            <a:avLst/>
          </a:prstGeom>
          <a:solidFill>
            <a:srgbClr val="FFFF00"/>
          </a:solidFill>
        </p:spPr>
        <p:txBody>
          <a:bodyPr wrap="square" rtlCol="0">
            <a:spAutoFit/>
          </a:bodyPr>
          <a:lstStyle/>
          <a:p>
            <a:r>
              <a:rPr lang="zh-CN" altLang="en-US" sz="2000" dirty="0">
                <a:solidFill>
                  <a:srgbClr val="7030A0"/>
                </a:solidFill>
                <a:latin typeface="华文新魏" panose="02010800040101010101" pitchFamily="2" charset="-122"/>
                <a:ea typeface="华文新魏" panose="02010800040101010101" pitchFamily="2" charset="-122"/>
              </a:rPr>
              <a:t>数据截至</a:t>
            </a:r>
            <a:r>
              <a:rPr lang="en-US" altLang="zh-CN" sz="2000" dirty="0">
                <a:solidFill>
                  <a:srgbClr val="7030A0"/>
                </a:solidFill>
                <a:latin typeface="华文新魏" panose="02010800040101010101" pitchFamily="2" charset="-122"/>
                <a:ea typeface="华文新魏" panose="02010800040101010101" pitchFamily="2" charset="-122"/>
              </a:rPr>
              <a:t>2023</a:t>
            </a:r>
            <a:r>
              <a:rPr lang="zh-CN" altLang="en-US" sz="2000" dirty="0">
                <a:solidFill>
                  <a:srgbClr val="7030A0"/>
                </a:solidFill>
                <a:latin typeface="华文新魏" panose="02010800040101010101" pitchFamily="2" charset="-122"/>
                <a:ea typeface="华文新魏" panose="02010800040101010101" pitchFamily="2" charset="-122"/>
              </a:rPr>
              <a:t>年</a:t>
            </a:r>
            <a:r>
              <a:rPr lang="en-US" altLang="zh-CN" sz="2000" dirty="0">
                <a:solidFill>
                  <a:srgbClr val="7030A0"/>
                </a:solidFill>
                <a:latin typeface="华文新魏" panose="02010800040101010101" pitchFamily="2" charset="-122"/>
                <a:ea typeface="华文新魏" panose="02010800040101010101" pitchFamily="2" charset="-122"/>
              </a:rPr>
              <a:t>2</a:t>
            </a:r>
            <a:r>
              <a:rPr lang="zh-CN" altLang="en-US" sz="2000" dirty="0">
                <a:solidFill>
                  <a:srgbClr val="7030A0"/>
                </a:solidFill>
                <a:latin typeface="华文新魏" panose="02010800040101010101" pitchFamily="2" charset="-122"/>
                <a:ea typeface="华文新魏" panose="02010800040101010101" pitchFamily="2" charset="-122"/>
              </a:rPr>
              <a:t>月</a:t>
            </a:r>
            <a:r>
              <a:rPr lang="en-US" altLang="zh-CN" sz="2000" dirty="0">
                <a:solidFill>
                  <a:srgbClr val="7030A0"/>
                </a:solidFill>
                <a:latin typeface="华文新魏" panose="02010800040101010101" pitchFamily="2" charset="-122"/>
                <a:ea typeface="华文新魏" panose="02010800040101010101" pitchFamily="2" charset="-122"/>
              </a:rPr>
              <a:t>1</a:t>
            </a:r>
            <a:r>
              <a:rPr lang="zh-CN" altLang="en-US" sz="2000" dirty="0">
                <a:solidFill>
                  <a:srgbClr val="7030A0"/>
                </a:solidFill>
                <a:latin typeface="华文新魏" panose="02010800040101010101" pitchFamily="2" charset="-122"/>
                <a:ea typeface="华文新魏" panose="02010800040101010101" pitchFamily="2" charset="-122"/>
              </a:rPr>
              <a:t>日</a:t>
            </a:r>
          </a:p>
        </p:txBody>
      </p:sp>
      <p:sp>
        <p:nvSpPr>
          <p:cNvPr id="23" name="文本框 22">
            <a:extLst>
              <a:ext uri="{FF2B5EF4-FFF2-40B4-BE49-F238E27FC236}">
                <a16:creationId xmlns:a16="http://schemas.microsoft.com/office/drawing/2014/main" id="{6BB5E00F-8190-C657-929B-4DAD355CD6AF}"/>
              </a:ext>
            </a:extLst>
          </p:cNvPr>
          <p:cNvSpPr txBox="1"/>
          <p:nvPr/>
        </p:nvSpPr>
        <p:spPr>
          <a:xfrm>
            <a:off x="8244019" y="5078911"/>
            <a:ext cx="3255590"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24</a:t>
            </a:r>
            <a:r>
              <a:rPr lang="zh-CN" altLang="en-US" sz="1400" dirty="0">
                <a:solidFill>
                  <a:srgbClr val="7030A0"/>
                </a:solidFill>
                <a:latin typeface="华文新魏" panose="02010800040101010101" pitchFamily="2" charset="-122"/>
                <a:ea typeface="华文新魏" panose="02010800040101010101" pitchFamily="2" charset="-122"/>
              </a:rPr>
              <a:t>周（理由同上）后非法，</a:t>
            </a:r>
            <a:r>
              <a:rPr lang="en-US" altLang="zh-CN" sz="1400" dirty="0">
                <a:solidFill>
                  <a:srgbClr val="7030A0"/>
                </a:solidFill>
                <a:latin typeface="华文新魏" panose="02010800040101010101" pitchFamily="2" charset="-122"/>
                <a:ea typeface="华文新魏" panose="02010800040101010101" pitchFamily="2" charset="-122"/>
              </a:rPr>
              <a:t>4</a:t>
            </a:r>
            <a:r>
              <a:rPr lang="zh-CN" altLang="en-US" sz="1400" dirty="0">
                <a:solidFill>
                  <a:srgbClr val="7030A0"/>
                </a:solidFill>
                <a:latin typeface="华文新魏" panose="02010800040101010101" pitchFamily="2" charset="-122"/>
                <a:ea typeface="华文新魏" panose="02010800040101010101" pitchFamily="2" charset="-122"/>
              </a:rPr>
              <a:t>州</a:t>
            </a:r>
          </a:p>
        </p:txBody>
      </p:sp>
      <p:sp>
        <p:nvSpPr>
          <p:cNvPr id="24" name="文本框 23">
            <a:extLst>
              <a:ext uri="{FF2B5EF4-FFF2-40B4-BE49-F238E27FC236}">
                <a16:creationId xmlns:a16="http://schemas.microsoft.com/office/drawing/2014/main" id="{7CE30AE5-3F67-9DFC-5E80-0C09B0CEBF9A}"/>
              </a:ext>
            </a:extLst>
          </p:cNvPr>
          <p:cNvSpPr txBox="1"/>
          <p:nvPr/>
        </p:nvSpPr>
        <p:spPr>
          <a:xfrm>
            <a:off x="8244019" y="5408253"/>
            <a:ext cx="3255590" cy="307777"/>
          </a:xfrm>
          <a:prstGeom prst="rect">
            <a:avLst/>
          </a:prstGeom>
          <a:solidFill>
            <a:srgbClr val="FFFF00"/>
          </a:solidFill>
        </p:spPr>
        <p:txBody>
          <a:bodyPr wrap="square" rtlCol="0">
            <a:spAutoFit/>
          </a:bodyPr>
          <a:lstStyle/>
          <a:p>
            <a:r>
              <a:rPr lang="en-US" altLang="zh-CN" sz="1400" dirty="0">
                <a:solidFill>
                  <a:srgbClr val="7030A0"/>
                </a:solidFill>
                <a:latin typeface="华文新魏" panose="02010800040101010101" pitchFamily="2" charset="-122"/>
                <a:ea typeface="华文新魏" panose="02010800040101010101" pitchFamily="2" charset="-122"/>
              </a:rPr>
              <a:t>25</a:t>
            </a:r>
            <a:r>
              <a:rPr lang="zh-CN" altLang="en-US" sz="1400" dirty="0">
                <a:solidFill>
                  <a:srgbClr val="7030A0"/>
                </a:solidFill>
                <a:latin typeface="华文新魏" panose="02010800040101010101" pitchFamily="2" charset="-122"/>
                <a:ea typeface="华文新魏" panose="02010800040101010101" pitchFamily="2" charset="-122"/>
              </a:rPr>
              <a:t>周（理由同上）后非法，</a:t>
            </a:r>
            <a:r>
              <a:rPr lang="en-US" altLang="zh-CN" sz="1400" dirty="0">
                <a:solidFill>
                  <a:srgbClr val="7030A0"/>
                </a:solidFill>
                <a:latin typeface="华文新魏" panose="02010800040101010101" pitchFamily="2" charset="-122"/>
                <a:ea typeface="华文新魏" panose="02010800040101010101" pitchFamily="2" charset="-122"/>
              </a:rPr>
              <a:t>1</a:t>
            </a:r>
            <a:r>
              <a:rPr lang="zh-CN" altLang="en-US" sz="1400" dirty="0">
                <a:solidFill>
                  <a:srgbClr val="7030A0"/>
                </a:solidFill>
                <a:latin typeface="华文新魏" panose="02010800040101010101" pitchFamily="2" charset="-122"/>
                <a:ea typeface="华文新魏" panose="02010800040101010101" pitchFamily="2" charset="-122"/>
              </a:rPr>
              <a:t>州</a:t>
            </a:r>
          </a:p>
        </p:txBody>
      </p:sp>
      <p:pic>
        <p:nvPicPr>
          <p:cNvPr id="26" name="图片 25">
            <a:extLst>
              <a:ext uri="{FF2B5EF4-FFF2-40B4-BE49-F238E27FC236}">
                <a16:creationId xmlns:a16="http://schemas.microsoft.com/office/drawing/2014/main" id="{A3723D1A-0875-6F12-178E-A2CA38764299}"/>
              </a:ext>
            </a:extLst>
          </p:cNvPr>
          <p:cNvPicPr>
            <a:picLocks noChangeAspect="1"/>
          </p:cNvPicPr>
          <p:nvPr/>
        </p:nvPicPr>
        <p:blipFill rotWithShape="1">
          <a:blip r:embed="rId3"/>
          <a:srcRect t="17802" b="63439"/>
          <a:stretch/>
        </p:blipFill>
        <p:spPr>
          <a:xfrm>
            <a:off x="7687203" y="3284586"/>
            <a:ext cx="556815" cy="728347"/>
          </a:xfrm>
          <a:prstGeom prst="rect">
            <a:avLst/>
          </a:prstGeom>
        </p:spPr>
      </p:pic>
      <p:pic>
        <p:nvPicPr>
          <p:cNvPr id="27" name="图片 26">
            <a:extLst>
              <a:ext uri="{FF2B5EF4-FFF2-40B4-BE49-F238E27FC236}">
                <a16:creationId xmlns:a16="http://schemas.microsoft.com/office/drawing/2014/main" id="{BD1631DB-58E0-5B10-EAAD-13E3CD1F42C7}"/>
              </a:ext>
            </a:extLst>
          </p:cNvPr>
          <p:cNvPicPr>
            <a:picLocks noChangeAspect="1"/>
          </p:cNvPicPr>
          <p:nvPr/>
        </p:nvPicPr>
        <p:blipFill rotWithShape="1">
          <a:blip r:embed="rId3"/>
          <a:srcRect b="91071"/>
          <a:stretch/>
        </p:blipFill>
        <p:spPr>
          <a:xfrm>
            <a:off x="7687202" y="2980489"/>
            <a:ext cx="556815" cy="346690"/>
          </a:xfrm>
          <a:prstGeom prst="rect">
            <a:avLst/>
          </a:prstGeom>
        </p:spPr>
      </p:pic>
    </p:spTree>
    <p:extLst>
      <p:ext uri="{BB962C8B-B14F-4D97-AF65-F5344CB8AC3E}">
        <p14:creationId xmlns:p14="http://schemas.microsoft.com/office/powerpoint/2010/main" val="397205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04D24B-5E2E-4F9E-B4A1-01101A4264B5}"/>
              </a:ext>
            </a:extLst>
          </p:cNvPr>
          <p:cNvSpPr>
            <a:spLocks noGrp="1"/>
          </p:cNvSpPr>
          <p:nvPr>
            <p:ph idx="1"/>
          </p:nvPr>
        </p:nvSpPr>
        <p:spPr>
          <a:xfrm>
            <a:off x="509726" y="852255"/>
            <a:ext cx="10187866" cy="5832629"/>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堕胎法案的几种模式：</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个州宣布任何阶段的堕胎都是合法的；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个州仍接受“罗伊诉韦德案”最高院的备忘录意见，将自主堕胎的节点设定在</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“胎儿具备存活能力”</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23-25</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周</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州将自主堕胎的节点设定在</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“胎儿发育出疼痛感”（</a:t>
            </a:r>
            <a:r>
              <a:rPr lang="en-US" altLang="zh-CN"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22</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周）</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州将自主堕胎的节点设定在“检测到胎儿心跳”等其他时间点；</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个州宣布</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任何阶段的堕胎都是非法的，除非继续妊娠危及孕妇生命或胎儿已经无生命迹象（医学原因堕胎）；其中</a:t>
            </a:r>
            <a:r>
              <a:rPr lang="en-US" altLang="zh-CN"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州允许因强奸或乱伦致孕例外。</a:t>
            </a:r>
          </a:p>
          <a:p>
            <a:endParaRPr lang="zh-CN" altLang="en-US" dirty="0"/>
          </a:p>
        </p:txBody>
      </p:sp>
    </p:spTree>
    <p:extLst>
      <p:ext uri="{BB962C8B-B14F-4D97-AF65-F5344CB8AC3E}">
        <p14:creationId xmlns:p14="http://schemas.microsoft.com/office/powerpoint/2010/main" val="234097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8AD82A1-C7EE-478C-AFCB-4B86B6DCCA46}"/>
              </a:ext>
            </a:extLst>
          </p:cNvPr>
          <p:cNvSpPr txBox="1"/>
          <p:nvPr>
            <p:custDataLst>
              <p:tags r:id="rId2"/>
            </p:custDataLst>
          </p:nvPr>
        </p:nvSpPr>
        <p:spPr>
          <a:xfrm>
            <a:off x="889000" y="739577"/>
            <a:ext cx="9753600" cy="922900"/>
          </a:xfrm>
          <a:prstGeom prst="rect">
            <a:avLst/>
          </a:prstGeom>
          <a:noFill/>
        </p:spPr>
        <p:txBody>
          <a:bodyPr vert="horz" wrap="square"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你赞同哪种模式的堕胎法案</a:t>
            </a:r>
          </a:p>
        </p:txBody>
      </p:sp>
      <p:sp>
        <p:nvSpPr>
          <p:cNvPr id="7" name="文本框 6">
            <a:extLst>
              <a:ext uri="{FF2B5EF4-FFF2-40B4-BE49-F238E27FC236}">
                <a16:creationId xmlns:a16="http://schemas.microsoft.com/office/drawing/2014/main" id="{9DCFD770-3E49-438B-B99C-A0B26C13F5AA}"/>
              </a:ext>
            </a:extLst>
          </p:cNvPr>
          <p:cNvSpPr txBox="1"/>
          <p:nvPr>
            <p:custDataLst>
              <p:tags r:id="rId3"/>
            </p:custDataLst>
          </p:nvPr>
        </p:nvSpPr>
        <p:spPr>
          <a:xfrm>
            <a:off x="1645920" y="1767054"/>
            <a:ext cx="853440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任何阶段的堕胎都合法</a:t>
            </a:r>
          </a:p>
        </p:txBody>
      </p:sp>
      <p:sp>
        <p:nvSpPr>
          <p:cNvPr id="8" name="文本框 7">
            <a:extLst>
              <a:ext uri="{FF2B5EF4-FFF2-40B4-BE49-F238E27FC236}">
                <a16:creationId xmlns:a16="http://schemas.microsoft.com/office/drawing/2014/main" id="{0C6A6289-B967-4EBF-B255-E7DFEDDD910E}"/>
              </a:ext>
            </a:extLst>
          </p:cNvPr>
          <p:cNvSpPr txBox="1"/>
          <p:nvPr>
            <p:custDataLst>
              <p:tags r:id="rId4"/>
            </p:custDataLst>
          </p:nvPr>
        </p:nvSpPr>
        <p:spPr>
          <a:xfrm>
            <a:off x="1645920" y="2455399"/>
            <a:ext cx="8534400" cy="642938"/>
          </a:xfrm>
          <a:prstGeom prst="rect">
            <a:avLst/>
          </a:prstGeom>
          <a:noFill/>
        </p:spPr>
        <p:txBody>
          <a:bodyPr vert="horz" rtlCol="0" anchor="ctr" anchorCtr="0">
            <a:noAutofit/>
          </a:bodyPr>
          <a:lstStyle/>
          <a:p>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6</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周左右（心跳）之内允许自主堕胎</a:t>
            </a:r>
          </a:p>
        </p:txBody>
      </p:sp>
      <p:sp>
        <p:nvSpPr>
          <p:cNvPr id="9" name="文本框 8">
            <a:extLst>
              <a:ext uri="{FF2B5EF4-FFF2-40B4-BE49-F238E27FC236}">
                <a16:creationId xmlns:a16="http://schemas.microsoft.com/office/drawing/2014/main" id="{2AB659A4-D8A1-4949-9610-32DC3322DC03}"/>
              </a:ext>
            </a:extLst>
          </p:cNvPr>
          <p:cNvSpPr txBox="1"/>
          <p:nvPr>
            <p:custDataLst>
              <p:tags r:id="rId5"/>
            </p:custDataLst>
          </p:nvPr>
        </p:nvSpPr>
        <p:spPr>
          <a:xfrm>
            <a:off x="1645920" y="3143744"/>
            <a:ext cx="8534400" cy="642938"/>
          </a:xfrm>
          <a:prstGeom prst="rect">
            <a:avLst/>
          </a:prstGeom>
          <a:noFill/>
        </p:spPr>
        <p:txBody>
          <a:bodyPr vert="horz" rtlCol="0" anchor="ctr" anchorCtr="0">
            <a:noAutofit/>
          </a:bodyPr>
          <a:lstStyle/>
          <a:p>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22</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周左右（疼痛感）之内允许自主堕胎</a:t>
            </a:r>
          </a:p>
        </p:txBody>
      </p:sp>
      <p:sp>
        <p:nvSpPr>
          <p:cNvPr id="10" name="文本框 9">
            <a:extLst>
              <a:ext uri="{FF2B5EF4-FFF2-40B4-BE49-F238E27FC236}">
                <a16:creationId xmlns:a16="http://schemas.microsoft.com/office/drawing/2014/main" id="{C09C3FA6-6EFA-4CD4-8868-F3F0E0337294}"/>
              </a:ext>
            </a:extLst>
          </p:cNvPr>
          <p:cNvSpPr txBox="1"/>
          <p:nvPr>
            <p:custDataLst>
              <p:tags r:id="rId6"/>
            </p:custDataLst>
          </p:nvPr>
        </p:nvSpPr>
        <p:spPr>
          <a:xfrm>
            <a:off x="1645920" y="3832089"/>
            <a:ext cx="8534400" cy="642938"/>
          </a:xfrm>
          <a:prstGeom prst="rect">
            <a:avLst/>
          </a:prstGeom>
          <a:noFill/>
        </p:spPr>
        <p:txBody>
          <a:bodyPr vert="horz" rtlCol="0" anchor="ctr" anchorCtr="0">
            <a:noAutofit/>
          </a:bodyPr>
          <a:lstStyle/>
          <a:p>
            <a:r>
              <a:rPr lang="en-US" altLang="zh-CN"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6</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月左右（体外存活）之内允许自主堕胎</a:t>
            </a:r>
          </a:p>
        </p:txBody>
      </p:sp>
      <p:sp>
        <p:nvSpPr>
          <p:cNvPr id="11" name="椭圆 10">
            <a:extLst>
              <a:ext uri="{FF2B5EF4-FFF2-40B4-BE49-F238E27FC236}">
                <a16:creationId xmlns:a16="http://schemas.microsoft.com/office/drawing/2014/main" id="{65297021-6704-4B6D-A70E-4655E9332203}"/>
              </a:ext>
            </a:extLst>
          </p:cNvPr>
          <p:cNvSpPr>
            <a:spLocks noChangeAspect="1"/>
          </p:cNvSpPr>
          <p:nvPr>
            <p:custDataLst>
              <p:tags r:id="rId7"/>
            </p:custDataLst>
          </p:nvPr>
        </p:nvSpPr>
        <p:spPr>
          <a:xfrm>
            <a:off x="779145" y="183134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280AE80-CC5B-4410-8074-EE8A9726D94A}"/>
              </a:ext>
            </a:extLst>
          </p:cNvPr>
          <p:cNvSpPr>
            <a:spLocks noChangeAspect="1"/>
          </p:cNvSpPr>
          <p:nvPr>
            <p:custDataLst>
              <p:tags r:id="rId8"/>
            </p:custDataLst>
          </p:nvPr>
        </p:nvSpPr>
        <p:spPr>
          <a:xfrm>
            <a:off x="779145" y="251969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682891FD-BE43-471B-BDDB-B9838D1BBCAD}"/>
              </a:ext>
            </a:extLst>
          </p:cNvPr>
          <p:cNvSpPr>
            <a:spLocks noChangeAspect="1"/>
          </p:cNvSpPr>
          <p:nvPr>
            <p:custDataLst>
              <p:tags r:id="rId9"/>
            </p:custDataLst>
          </p:nvPr>
        </p:nvSpPr>
        <p:spPr>
          <a:xfrm>
            <a:off x="779145" y="320803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D22E8D03-7EF7-460F-8D9D-F9AC09F2505E}"/>
              </a:ext>
            </a:extLst>
          </p:cNvPr>
          <p:cNvSpPr>
            <a:spLocks noChangeAspect="1"/>
          </p:cNvSpPr>
          <p:nvPr>
            <p:custDataLst>
              <p:tags r:id="rId10"/>
            </p:custDataLst>
          </p:nvPr>
        </p:nvSpPr>
        <p:spPr>
          <a:xfrm>
            <a:off x="779145" y="389638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D9142B11-6715-4AE6-B9B9-CA09CF514F3A}"/>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文本框 1">
            <a:extLst>
              <a:ext uri="{FF2B5EF4-FFF2-40B4-BE49-F238E27FC236}">
                <a16:creationId xmlns:a16="http://schemas.microsoft.com/office/drawing/2014/main" id="{84808134-BCB6-D2AC-6EEC-FD9714481EF9}"/>
              </a:ext>
            </a:extLst>
          </p:cNvPr>
          <p:cNvSpPr txBox="1"/>
          <p:nvPr>
            <p:custDataLst>
              <p:tags r:id="rId12"/>
            </p:custDataLst>
          </p:nvPr>
        </p:nvSpPr>
        <p:spPr>
          <a:xfrm>
            <a:off x="1645920" y="4520433"/>
            <a:ext cx="8629650" cy="642938"/>
          </a:xfrm>
          <a:prstGeom prst="rect">
            <a:avLst/>
          </a:prstGeom>
          <a:noFill/>
        </p:spPr>
        <p:txBody>
          <a:bodyPr vert="horz" rtlCol="0" anchor="ctr" anchorCtr="0">
            <a:noAutofit/>
          </a:bodyPr>
          <a:lstStyle/>
          <a:p>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任何阶段的堕胎都是非法的，且无例外</a:t>
            </a:r>
          </a:p>
        </p:txBody>
      </p:sp>
      <p:sp>
        <p:nvSpPr>
          <p:cNvPr id="3" name="椭圆 2">
            <a:extLst>
              <a:ext uri="{FF2B5EF4-FFF2-40B4-BE49-F238E27FC236}">
                <a16:creationId xmlns:a16="http://schemas.microsoft.com/office/drawing/2014/main" id="{1221FBEE-B886-FCFC-C5BC-19C91EF9BA5A}"/>
              </a:ext>
            </a:extLst>
          </p:cNvPr>
          <p:cNvSpPr>
            <a:spLocks noChangeAspect="1"/>
          </p:cNvSpPr>
          <p:nvPr>
            <p:custDataLst>
              <p:tags r:id="rId13"/>
            </p:custDataLst>
          </p:nvPr>
        </p:nvSpPr>
        <p:spPr>
          <a:xfrm>
            <a:off x="779145" y="4584727"/>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a:extLst>
              <a:ext uri="{FF2B5EF4-FFF2-40B4-BE49-F238E27FC236}">
                <a16:creationId xmlns:a16="http://schemas.microsoft.com/office/drawing/2014/main" id="{3D9BCE49-581F-B776-0FAE-12612E78F172}"/>
              </a:ext>
            </a:extLst>
          </p:cNvPr>
          <p:cNvSpPr txBox="1"/>
          <p:nvPr>
            <p:custDataLst>
              <p:tags r:id="rId14"/>
            </p:custDataLst>
          </p:nvPr>
        </p:nvSpPr>
        <p:spPr>
          <a:xfrm>
            <a:off x="1645920" y="5163372"/>
            <a:ext cx="9144000" cy="642938"/>
          </a:xfrm>
          <a:prstGeom prst="rect">
            <a:avLst/>
          </a:prstGeom>
          <a:noFill/>
        </p:spPr>
        <p:txBody>
          <a:bodyPr vert="horz"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任何阶段的堕胎都是非法的，但强奸或乱伦致孕可以例外</a:t>
            </a:r>
          </a:p>
        </p:txBody>
      </p:sp>
      <p:sp>
        <p:nvSpPr>
          <p:cNvPr id="21" name="椭圆 20">
            <a:extLst>
              <a:ext uri="{FF2B5EF4-FFF2-40B4-BE49-F238E27FC236}">
                <a16:creationId xmlns:a16="http://schemas.microsoft.com/office/drawing/2014/main" id="{C3C94863-076D-9DCB-C254-42FDF33E998E}"/>
              </a:ext>
            </a:extLst>
          </p:cNvPr>
          <p:cNvSpPr>
            <a:spLocks noChangeAspect="1"/>
          </p:cNvSpPr>
          <p:nvPr>
            <p:custDataLst>
              <p:tags r:id="rId15"/>
            </p:custDataLst>
          </p:nvPr>
        </p:nvSpPr>
        <p:spPr>
          <a:xfrm>
            <a:off x="779145" y="527307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9FFAC46C-455F-41C9-9142-CFBEE29E4505}"/>
              </a:ext>
            </a:extLst>
          </p:cNvPr>
          <p:cNvGrpSpPr/>
          <p:nvPr>
            <p:custDataLst>
              <p:tags r:id="rId16"/>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B56BB053-64C1-49FA-85A5-0206C01EDCC1}"/>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ECCD4438-73F6-4158-9F8B-E3244D2DB7F4}"/>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6E89C935-DD25-4A32-8D7C-B2F055F23F1B}"/>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9" name="TipText">
              <a:extLst>
                <a:ext uri="{FF2B5EF4-FFF2-40B4-BE49-F238E27FC236}">
                  <a16:creationId xmlns:a16="http://schemas.microsoft.com/office/drawing/2014/main" id="{60B3BBE6-85A1-4464-BB56-3F1A356A94AB}"/>
                </a:ext>
              </a:extLst>
            </p:cNvPr>
            <p:cNvSpPr txBox="1"/>
            <p:nvPr>
              <p:custDataLst>
                <p:tags r:id="rId21"/>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33CEBADF-2BCE-4C3D-AC5A-E9D95F4B287F}"/>
              </a:ext>
            </a:extLst>
          </p:cNvPr>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185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40450-E1CC-4BC5-9643-8F00A3050BBC}"/>
              </a:ext>
            </a:extLst>
          </p:cNvPr>
          <p:cNvSpPr>
            <a:spLocks noGrp="1"/>
          </p:cNvSpPr>
          <p:nvPr>
            <p:ph type="title"/>
          </p:nvPr>
        </p:nvSpPr>
        <p:spPr>
          <a:xfrm>
            <a:off x="702578" y="523783"/>
            <a:ext cx="9692640" cy="590491"/>
          </a:xfrm>
        </p:spPr>
        <p:txBody>
          <a:bodyPr>
            <a:normAutofit/>
          </a:bodyPr>
          <a:lstStyle/>
          <a:p>
            <a:r>
              <a:rPr lang="zh-CN" altLang="en-US" sz="2800" dirty="0">
                <a:latin typeface="楷体" panose="02010609060101010101" pitchFamily="49" charset="-122"/>
                <a:ea typeface="楷体" panose="02010609060101010101" pitchFamily="49" charset="-122"/>
              </a:rPr>
              <a:t>第三节 胎儿生命权</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 </a:t>
            </a:r>
            <a:r>
              <a:rPr lang="zh-CN" altLang="en-US" sz="2800" dirty="0">
                <a:latin typeface="楷体" panose="02010609060101010101" pitchFamily="49" charset="-122"/>
                <a:ea typeface="楷体" panose="02010609060101010101" pitchFamily="49" charset="-122"/>
              </a:rPr>
              <a:t>孕妇自主权</a:t>
            </a:r>
          </a:p>
        </p:txBody>
      </p:sp>
      <p:sp>
        <p:nvSpPr>
          <p:cNvPr id="3" name="内容占位符 2">
            <a:extLst>
              <a:ext uri="{FF2B5EF4-FFF2-40B4-BE49-F238E27FC236}">
                <a16:creationId xmlns:a16="http://schemas.microsoft.com/office/drawing/2014/main" id="{6B4F6CC9-7226-4D64-BFA1-A8C766D9B410}"/>
              </a:ext>
            </a:extLst>
          </p:cNvPr>
          <p:cNvSpPr>
            <a:spLocks noGrp="1"/>
          </p:cNvSpPr>
          <p:nvPr>
            <p:ph idx="1"/>
          </p:nvPr>
        </p:nvSpPr>
        <p:spPr>
          <a:xfrm>
            <a:off x="702578" y="1500325"/>
            <a:ext cx="10083791" cy="5078027"/>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胎儿有没有生命权？</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没有。生理意义上的人（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human being</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）不同于社会意义上的人（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person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），生命权是赋予</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person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的（代表人物</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Peter Singer</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person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的标准在于认知（思考）能力。</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有。那么，什么时候开始有？</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）精卵结合     任何阶段的堕胎都是不允许的。</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）有心跳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周之后不允许堕胎（心跳法案）。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）有疼痛感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周之后不允许堕胎。</a:t>
            </a: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）有存活能力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月之后不允许堕胎。</a:t>
            </a:r>
          </a:p>
          <a:p>
            <a:endParaRPr lang="zh-CN" altLang="en-US" dirty="0"/>
          </a:p>
        </p:txBody>
      </p:sp>
      <p:sp>
        <p:nvSpPr>
          <p:cNvPr id="4" name="箭头: 右 3">
            <a:extLst>
              <a:ext uri="{FF2B5EF4-FFF2-40B4-BE49-F238E27FC236}">
                <a16:creationId xmlns:a16="http://schemas.microsoft.com/office/drawing/2014/main" id="{5E108F30-2D49-D306-B593-521AE2CD5F7E}"/>
              </a:ext>
            </a:extLst>
          </p:cNvPr>
          <p:cNvSpPr/>
          <p:nvPr/>
        </p:nvSpPr>
        <p:spPr>
          <a:xfrm>
            <a:off x="3426781" y="4341181"/>
            <a:ext cx="221942" cy="16867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9000890F-2A79-5236-286D-CCD50656A59B}"/>
              </a:ext>
            </a:extLst>
          </p:cNvPr>
          <p:cNvSpPr/>
          <p:nvPr/>
        </p:nvSpPr>
        <p:spPr>
          <a:xfrm>
            <a:off x="3082031" y="4910831"/>
            <a:ext cx="221942" cy="16867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52582B8B-6ED9-0F46-6246-5ED0CE63964C}"/>
              </a:ext>
            </a:extLst>
          </p:cNvPr>
          <p:cNvSpPr/>
          <p:nvPr/>
        </p:nvSpPr>
        <p:spPr>
          <a:xfrm>
            <a:off x="3440098" y="5486399"/>
            <a:ext cx="221942" cy="16867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2BB8AB0A-4C74-3B99-E547-272195AA69FB}"/>
              </a:ext>
            </a:extLst>
          </p:cNvPr>
          <p:cNvSpPr/>
          <p:nvPr/>
        </p:nvSpPr>
        <p:spPr>
          <a:xfrm>
            <a:off x="3767092" y="6060489"/>
            <a:ext cx="221942" cy="168676"/>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CA475C1-7F0E-0072-BF28-9B877B9A0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6747" y="0"/>
            <a:ext cx="2675253" cy="1782130"/>
          </a:xfrm>
          <a:prstGeom prst="rect">
            <a:avLst/>
          </a:prstGeom>
        </p:spPr>
      </p:pic>
      <p:pic>
        <p:nvPicPr>
          <p:cNvPr id="9" name="图片 8">
            <a:extLst>
              <a:ext uri="{FF2B5EF4-FFF2-40B4-BE49-F238E27FC236}">
                <a16:creationId xmlns:a16="http://schemas.microsoft.com/office/drawing/2014/main" id="{8F558557-DD63-CEE2-ADF4-605F4919CFC8}"/>
              </a:ext>
            </a:extLst>
          </p:cNvPr>
          <p:cNvPicPr>
            <a:picLocks noChangeAspect="1"/>
          </p:cNvPicPr>
          <p:nvPr/>
        </p:nvPicPr>
        <p:blipFill>
          <a:blip r:embed="rId3"/>
          <a:stretch>
            <a:fillRect/>
          </a:stretch>
        </p:blipFill>
        <p:spPr>
          <a:xfrm>
            <a:off x="6664065" y="-2282"/>
            <a:ext cx="2852682" cy="1784412"/>
          </a:xfrm>
          <a:prstGeom prst="rect">
            <a:avLst/>
          </a:prstGeom>
        </p:spPr>
      </p:pic>
    </p:spTree>
    <p:extLst>
      <p:ext uri="{BB962C8B-B14F-4D97-AF65-F5344CB8AC3E}">
        <p14:creationId xmlns:p14="http://schemas.microsoft.com/office/powerpoint/2010/main" val="247245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41D559-1B9C-4835-9728-B6116E796DFD}"/>
              </a:ext>
            </a:extLst>
          </p:cNvPr>
          <p:cNvSpPr txBox="1"/>
          <p:nvPr>
            <p:custDataLst>
              <p:tags r:id="rId2"/>
            </p:custDataLst>
          </p:nvPr>
        </p:nvSpPr>
        <p:spPr>
          <a:xfrm>
            <a:off x="704059" y="1482571"/>
            <a:ext cx="9938541" cy="2459114"/>
          </a:xfrm>
          <a:prstGeom prst="rect">
            <a:avLst/>
          </a:prstGeom>
          <a:noFill/>
        </p:spPr>
        <p:txBody>
          <a:bodyPr vert="horz" wrap="square" rtlCol="0"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在宣布任何阶段的非医学原因堕胎都是非法的</a:t>
            </a:r>
            <a:r>
              <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12</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个州中，有</a:t>
            </a:r>
            <a:r>
              <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3</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个州允许因强奸或乱伦致孕例外。</a:t>
            </a:r>
          </a:p>
          <a:p>
            <a:pPr marL="0" marR="0" lvl="0" indent="0" algn="just" defTabSz="457200" rtl="0" eaLnBrk="1" fontAlgn="auto" latinLnBrk="0" hangingPunct="1">
              <a:lnSpc>
                <a:spcPct val="100000"/>
              </a:lnSpc>
              <a:spcBef>
                <a:spcPts val="0"/>
              </a:spcBef>
              <a:spcAft>
                <a:spcPts val="0"/>
              </a:spcAft>
              <a:buClrTx/>
              <a:buSzTx/>
              <a:buFontTx/>
              <a:buNone/>
              <a:tabLst/>
              <a:defRPr/>
            </a:pP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假设你认同“生命权始于精卵结合”，那么，你认为，强奸和乱伦（假设违背本人意愿）致孕是否应该给予例外的考虑？为什么？</a:t>
            </a:r>
            <a:endPar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p:txBody>
      </p:sp>
      <p:sp>
        <p:nvSpPr>
          <p:cNvPr id="5" name="矩形: 圆角 4">
            <a:extLst>
              <a:ext uri="{FF2B5EF4-FFF2-40B4-BE49-F238E27FC236}">
                <a16:creationId xmlns:a16="http://schemas.microsoft.com/office/drawing/2014/main" id="{C412C615-6E5F-4189-A353-349D316E0D6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0B8EB8E3-DDEB-4536-9CAB-59A905216E2C}"/>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911B1E69-8D36-4150-98FC-4C7694704651}"/>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B158F01C-A373-4A21-8E8D-64370B0C19E4}"/>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018701BE-1151-4CE5-AC7F-342DB61DECED}"/>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544B11D1-9D6F-4553-B114-0E6E8E4F177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F830FE78-56F6-440E-A526-4B9B3DE49C9B}"/>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BC768B2-A779-463A-A831-F5E3C78BCC9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6204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41D559-1B9C-4835-9728-B6116E796DFD}"/>
              </a:ext>
            </a:extLst>
          </p:cNvPr>
          <p:cNvSpPr txBox="1"/>
          <p:nvPr>
            <p:custDataLst>
              <p:tags r:id="rId2"/>
            </p:custDataLst>
          </p:nvPr>
        </p:nvSpPr>
        <p:spPr>
          <a:xfrm>
            <a:off x="615282" y="1059180"/>
            <a:ext cx="10027318" cy="3846096"/>
          </a:xfrm>
          <a:prstGeom prst="rect">
            <a:avLst/>
          </a:prstGeom>
          <a:noFill/>
        </p:spPr>
        <p:txBody>
          <a:bodyPr vert="horz" wrap="square" rtlCol="0" anchor="ctr" anchorCtr="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对强奸和乱伦（假设违背本人意愿）致孕例外的批评</a:t>
            </a:r>
            <a:r>
              <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反驳：</a:t>
            </a:r>
            <a:endPar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如果精卵结合被认为是胎儿生命权的开始，那么，不管胎儿是以什么样的方式被“创造”，受孕之后其都是拥有生命权的人，都符合“堕胎</a:t>
            </a:r>
            <a:r>
              <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杀人”。</a:t>
            </a:r>
            <a:endPar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如果</a:t>
            </a: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受孕之后</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堕胎即杀人，那么，为什么可以允许强奸和乱伦（假设违背本人意愿）致孕的孕妇有例外，要知道，在任何阶段堕胎，依然是杀人。</a:t>
            </a:r>
            <a:endPar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对于这一观点，你是否认同？如果不认同，如何回应？</a:t>
            </a:r>
            <a:endPar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p:txBody>
      </p:sp>
      <p:sp>
        <p:nvSpPr>
          <p:cNvPr id="5" name="矩形: 圆角 4">
            <a:extLst>
              <a:ext uri="{FF2B5EF4-FFF2-40B4-BE49-F238E27FC236}">
                <a16:creationId xmlns:a16="http://schemas.microsoft.com/office/drawing/2014/main" id="{C412C615-6E5F-4189-A353-349D316E0D6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1" name="矩形 10">
            <a:extLst>
              <a:ext uri="{FF2B5EF4-FFF2-40B4-BE49-F238E27FC236}">
                <a16:creationId xmlns:a16="http://schemas.microsoft.com/office/drawing/2014/main" id="{0B8EB8E3-DDEB-4536-9CAB-59A905216E2C}"/>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911B1E69-8D36-4150-98FC-4C7694704651}"/>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B158F01C-A373-4A21-8E8D-64370B0C19E4}"/>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7" name="ColorBlock">
              <a:extLst>
                <a:ext uri="{FF2B5EF4-FFF2-40B4-BE49-F238E27FC236}">
                  <a16:creationId xmlns:a16="http://schemas.microsoft.com/office/drawing/2014/main" id="{018701BE-1151-4CE5-AC7F-342DB61DECED}"/>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8" name="TypeText">
              <a:extLst>
                <a:ext uri="{FF2B5EF4-FFF2-40B4-BE49-F238E27FC236}">
                  <a16:creationId xmlns:a16="http://schemas.microsoft.com/office/drawing/2014/main" id="{544B11D1-9D6F-4553-B114-0E6E8E4F177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9" name="TipText">
              <a:extLst>
                <a:ext uri="{FF2B5EF4-FFF2-40B4-BE49-F238E27FC236}">
                  <a16:creationId xmlns:a16="http://schemas.microsoft.com/office/drawing/2014/main" id="{F830FE78-56F6-440E-A526-4B9B3DE49C9B}"/>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0.5</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3" name="图片 2">
            <a:extLst>
              <a:ext uri="{FF2B5EF4-FFF2-40B4-BE49-F238E27FC236}">
                <a16:creationId xmlns:a16="http://schemas.microsoft.com/office/drawing/2014/main" id="{6BC768B2-A779-463A-A831-F5E3C78BCC9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0239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F166635-70F8-4B54-9178-D72EBC9BB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002" y="1789718"/>
            <a:ext cx="6832528" cy="3843297"/>
          </a:xfrm>
        </p:spPr>
      </p:pic>
      <p:sp>
        <p:nvSpPr>
          <p:cNvPr id="8" name="文本框 7">
            <a:extLst>
              <a:ext uri="{FF2B5EF4-FFF2-40B4-BE49-F238E27FC236}">
                <a16:creationId xmlns:a16="http://schemas.microsoft.com/office/drawing/2014/main" id="{ACD83C96-57A3-47E1-B046-687FEB1FC14E}"/>
              </a:ext>
            </a:extLst>
          </p:cNvPr>
          <p:cNvSpPr txBox="1"/>
          <p:nvPr/>
        </p:nvSpPr>
        <p:spPr>
          <a:xfrm>
            <a:off x="514905" y="546697"/>
            <a:ext cx="9996254" cy="954107"/>
          </a:xfrm>
          <a:prstGeom prst="rect">
            <a:avLst/>
          </a:prstGeom>
          <a:noFill/>
        </p:spPr>
        <p:txBody>
          <a:bodyPr wrap="square" rtlCol="0">
            <a:spAutoFit/>
          </a:bodyPr>
          <a:lstStyle/>
          <a:p>
            <a:pPr algn="ctr"/>
            <a:r>
              <a:rPr lang="zh-CN" altLang="en-US" sz="2800" dirty="0">
                <a:latin typeface="楷体" panose="02010609060101010101" pitchFamily="49" charset="-122"/>
                <a:ea typeface="楷体" panose="02010609060101010101" pitchFamily="49" charset="-122"/>
              </a:rPr>
              <a:t>支持“违背当事人意愿致孕，孕妇可自主堕胎”</a:t>
            </a:r>
            <a:endParaRPr lang="en-US" altLang="zh-CN" sz="2800" dirty="0">
              <a:latin typeface="楷体" panose="02010609060101010101" pitchFamily="49" charset="-122"/>
              <a:ea typeface="楷体" panose="02010609060101010101" pitchFamily="49" charset="-122"/>
            </a:endParaRPr>
          </a:p>
          <a:p>
            <a:pPr algn="ctr"/>
            <a:r>
              <a:rPr lang="zh-CN" altLang="en-US" sz="2800" b="1" dirty="0">
                <a:solidFill>
                  <a:srgbClr val="00B0F0"/>
                </a:solidFill>
                <a:latin typeface="楷体" panose="02010609060101010101" pitchFamily="49" charset="-122"/>
                <a:ea typeface="楷体" panose="02010609060101010101" pitchFamily="49" charset="-122"/>
              </a:rPr>
              <a:t>“小提琴家‘讹’上我”的思想实验</a:t>
            </a:r>
          </a:p>
        </p:txBody>
      </p:sp>
      <p:sp>
        <p:nvSpPr>
          <p:cNvPr id="9" name="文本框 8">
            <a:extLst>
              <a:ext uri="{FF2B5EF4-FFF2-40B4-BE49-F238E27FC236}">
                <a16:creationId xmlns:a16="http://schemas.microsoft.com/office/drawing/2014/main" id="{383CF39C-AF60-47FA-883A-D9BF199FAEA1}"/>
              </a:ext>
            </a:extLst>
          </p:cNvPr>
          <p:cNvSpPr txBox="1"/>
          <p:nvPr/>
        </p:nvSpPr>
        <p:spPr>
          <a:xfrm>
            <a:off x="514905" y="6032912"/>
            <a:ext cx="8726752"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cs typeface="Times New Roman" panose="02020603050405020304" pitchFamily="18" charset="0"/>
              </a:rPr>
              <a:t>脑洞来源</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Judith Jarvis Thomson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A Defense of Abortion</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5E0DD65-AB49-46D1-ACA0-CE8ED89A2BEE}"/>
              </a:ext>
            </a:extLst>
          </p:cNvPr>
          <p:cNvSpPr txBox="1"/>
          <p:nvPr/>
        </p:nvSpPr>
        <p:spPr>
          <a:xfrm>
            <a:off x="8052047" y="1786147"/>
            <a:ext cx="3781887" cy="1815882"/>
          </a:xfrm>
          <a:prstGeom prst="rect">
            <a:avLst/>
          </a:prstGeom>
          <a:solidFill>
            <a:srgbClr val="FFFF00"/>
          </a:solidFill>
        </p:spPr>
        <p:txBody>
          <a:bodyPr wrap="square" rtlCol="0">
            <a:spAutoFit/>
          </a:bodyPr>
          <a:lstStyle/>
          <a:p>
            <a:r>
              <a:rPr lang="zh-CN" altLang="en-US" sz="2800" dirty="0">
                <a:solidFill>
                  <a:srgbClr val="FF0000"/>
                </a:solidFill>
                <a:latin typeface="华文新魏" panose="02010800040101010101" pitchFamily="2" charset="-122"/>
                <a:ea typeface="华文新魏" panose="02010800040101010101" pitchFamily="2" charset="-122"/>
              </a:rPr>
              <a:t>该思想实验尝试论证：</a:t>
            </a:r>
            <a:endParaRPr lang="en-US" altLang="zh-CN" sz="2800" dirty="0">
              <a:solidFill>
                <a:srgbClr val="FF0000"/>
              </a:solidFill>
              <a:latin typeface="华文新魏" panose="02010800040101010101" pitchFamily="2" charset="-122"/>
              <a:ea typeface="华文新魏" panose="02010800040101010101" pitchFamily="2" charset="-122"/>
            </a:endParaRPr>
          </a:p>
          <a:p>
            <a:r>
              <a:rPr lang="zh-CN" altLang="en-US" sz="2800" dirty="0">
                <a:solidFill>
                  <a:srgbClr val="FF0000"/>
                </a:solidFill>
                <a:latin typeface="华文新魏" panose="02010800040101010101" pitchFamily="2" charset="-122"/>
                <a:ea typeface="华文新魏" panose="02010800040101010101" pitchFamily="2" charset="-122"/>
              </a:rPr>
              <a:t>如果受孕是违背当事人意愿的，那么，孕妇不必为胎儿的生命负责。</a:t>
            </a:r>
          </a:p>
        </p:txBody>
      </p:sp>
      <p:sp>
        <p:nvSpPr>
          <p:cNvPr id="11" name="文本框 10">
            <a:extLst>
              <a:ext uri="{FF2B5EF4-FFF2-40B4-BE49-F238E27FC236}">
                <a16:creationId xmlns:a16="http://schemas.microsoft.com/office/drawing/2014/main" id="{4FB5CA68-5CD8-45DF-8791-A2F8C0BE1F4C}"/>
              </a:ext>
            </a:extLst>
          </p:cNvPr>
          <p:cNvSpPr txBox="1"/>
          <p:nvPr/>
        </p:nvSpPr>
        <p:spPr>
          <a:xfrm>
            <a:off x="8052047" y="3694086"/>
            <a:ext cx="3781888" cy="2246769"/>
          </a:xfrm>
          <a:prstGeom prst="rect">
            <a:avLst/>
          </a:prstGeom>
          <a:solidFill>
            <a:srgbClr val="FFFF00"/>
          </a:solidFill>
        </p:spPr>
        <p:txBody>
          <a:bodyPr wrap="square" rtlCol="0">
            <a:spAutoFit/>
          </a:bodyPr>
          <a:lstStyle/>
          <a:p>
            <a:r>
              <a:rPr lang="zh-CN" altLang="en-US" sz="2800" dirty="0">
                <a:solidFill>
                  <a:srgbClr val="00B0F0"/>
                </a:solidFill>
                <a:latin typeface="华文新魏" panose="02010800040101010101" pitchFamily="2" charset="-122"/>
                <a:ea typeface="华文新魏" panose="02010800040101010101" pitchFamily="2" charset="-122"/>
              </a:rPr>
              <a:t>问题：</a:t>
            </a:r>
            <a:endParaRPr lang="en-US" altLang="zh-CN" sz="2800" dirty="0">
              <a:solidFill>
                <a:srgbClr val="00B0F0"/>
              </a:solidFill>
              <a:latin typeface="华文新魏" panose="02010800040101010101" pitchFamily="2" charset="-122"/>
              <a:ea typeface="华文新魏" panose="02010800040101010101" pitchFamily="2" charset="-122"/>
            </a:endParaRPr>
          </a:p>
          <a:p>
            <a:r>
              <a:rPr lang="zh-CN" altLang="en-US" sz="2800" dirty="0">
                <a:solidFill>
                  <a:srgbClr val="00B0F0"/>
                </a:solidFill>
                <a:latin typeface="华文新魏" panose="02010800040101010101" pitchFamily="2" charset="-122"/>
                <a:ea typeface="华文新魏" panose="02010800040101010101" pitchFamily="2" charset="-122"/>
              </a:rPr>
              <a:t>①你是否认同该思想实验的回应？</a:t>
            </a:r>
            <a:endParaRPr lang="en-US" altLang="zh-CN" sz="2800" dirty="0">
              <a:solidFill>
                <a:srgbClr val="00B0F0"/>
              </a:solidFill>
              <a:latin typeface="华文新魏" panose="02010800040101010101" pitchFamily="2" charset="-122"/>
              <a:ea typeface="华文新魏" panose="02010800040101010101" pitchFamily="2" charset="-122"/>
            </a:endParaRPr>
          </a:p>
          <a:p>
            <a:r>
              <a:rPr lang="zh-CN" altLang="en-US" sz="2800" dirty="0">
                <a:solidFill>
                  <a:srgbClr val="00B0F0"/>
                </a:solidFill>
                <a:latin typeface="华文新魏" panose="02010800040101010101" pitchFamily="2" charset="-122"/>
                <a:ea typeface="华文新魏" panose="02010800040101010101" pitchFamily="2" charset="-122"/>
              </a:rPr>
              <a:t>②该思想实验能够用于为意外怀孕辩护？</a:t>
            </a:r>
          </a:p>
        </p:txBody>
      </p:sp>
    </p:spTree>
    <p:extLst>
      <p:ext uri="{BB962C8B-B14F-4D97-AF65-F5344CB8AC3E}">
        <p14:creationId xmlns:p14="http://schemas.microsoft.com/office/powerpoint/2010/main" val="18413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41D559-1B9C-4835-9728-B6116E796DFD}"/>
              </a:ext>
            </a:extLst>
          </p:cNvPr>
          <p:cNvSpPr txBox="1"/>
          <p:nvPr>
            <p:custDataLst>
              <p:tags r:id="rId2"/>
            </p:custDataLst>
          </p:nvPr>
        </p:nvSpPr>
        <p:spPr>
          <a:xfrm>
            <a:off x="555861" y="1250297"/>
            <a:ext cx="10027318" cy="1803621"/>
          </a:xfrm>
          <a:prstGeom prst="rect">
            <a:avLst/>
          </a:prstGeom>
          <a:noFill/>
        </p:spPr>
        <p:txBody>
          <a:bodyPr vert="horz" wrap="squar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dirty="0">
                <a:solidFill>
                  <a:srgbClr val="000000"/>
                </a:solidFill>
                <a:latin typeface="华文新魏" panose="02010800040101010101" pitchFamily="2" charset="-122"/>
                <a:ea typeface="华文新魏" panose="02010800040101010101" pitchFamily="2" charset="-122"/>
                <a:sym typeface="Microsoft Yahei" panose="020B0503020204020204" pitchFamily="34" charset="-122"/>
              </a:rPr>
              <a:t>这一思想实验能否为意外怀孕情况下的自主堕胎进行辩护（假设涉及其中的各方都认同胎儿具有生命权）？即一名意外怀孕的孕妇能否以“怀孕非我本意”为由要求堕胎？为什么？</a:t>
            </a:r>
            <a:endPar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endParaRPr>
          </a:p>
        </p:txBody>
      </p:sp>
      <p:sp>
        <p:nvSpPr>
          <p:cNvPr id="5" name="矩形: 圆角 4">
            <a:extLst>
              <a:ext uri="{FF2B5EF4-FFF2-40B4-BE49-F238E27FC236}">
                <a16:creationId xmlns:a16="http://schemas.microsoft.com/office/drawing/2014/main" id="{C412C615-6E5F-4189-A353-349D316E0D6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1" name="矩形 10">
            <a:extLst>
              <a:ext uri="{FF2B5EF4-FFF2-40B4-BE49-F238E27FC236}">
                <a16:creationId xmlns:a16="http://schemas.microsoft.com/office/drawing/2014/main" id="{0B8EB8E3-DDEB-4536-9CAB-59A905216E2C}"/>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911B1E69-8D36-4150-98FC-4C7694704651}"/>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B158F01C-A373-4A21-8E8D-64370B0C19E4}"/>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7" name="ColorBlock">
              <a:extLst>
                <a:ext uri="{FF2B5EF4-FFF2-40B4-BE49-F238E27FC236}">
                  <a16:creationId xmlns:a16="http://schemas.microsoft.com/office/drawing/2014/main" id="{018701BE-1151-4CE5-AC7F-342DB61DECED}"/>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8" name="TypeText">
              <a:extLst>
                <a:ext uri="{FF2B5EF4-FFF2-40B4-BE49-F238E27FC236}">
                  <a16:creationId xmlns:a16="http://schemas.microsoft.com/office/drawing/2014/main" id="{544B11D1-9D6F-4553-B114-0E6E8E4F177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9" name="TipText">
              <a:extLst>
                <a:ext uri="{FF2B5EF4-FFF2-40B4-BE49-F238E27FC236}">
                  <a16:creationId xmlns:a16="http://schemas.microsoft.com/office/drawing/2014/main" id="{F830FE78-56F6-440E-A526-4B9B3DE49C9B}"/>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0.5</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3" name="图片 2">
            <a:extLst>
              <a:ext uri="{FF2B5EF4-FFF2-40B4-BE49-F238E27FC236}">
                <a16:creationId xmlns:a16="http://schemas.microsoft.com/office/drawing/2014/main" id="{6BC768B2-A779-463A-A831-F5E3C78BCC9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09545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074655-9418-4A91-8217-A46C8B16CC8C}"/>
              </a:ext>
            </a:extLst>
          </p:cNvPr>
          <p:cNvSpPr>
            <a:spLocks noGrp="1"/>
          </p:cNvSpPr>
          <p:nvPr>
            <p:ph idx="1"/>
          </p:nvPr>
        </p:nvSpPr>
        <p:spPr>
          <a:xfrm>
            <a:off x="648069" y="648050"/>
            <a:ext cx="10085033" cy="5805996"/>
          </a:xfrm>
        </p:spPr>
        <p:txBody>
          <a:bodyPr>
            <a:normAutofit/>
          </a:bodyPr>
          <a:lstStyle/>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小结：</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solidFill>
                  <a:srgbClr val="00B0F0"/>
                </a:solidFill>
                <a:latin typeface="楷体" panose="02010609060101010101" pitchFamily="49" charset="-122"/>
                <a:ea typeface="楷体" panose="02010609060101010101" pitchFamily="49" charset="-122"/>
              </a:rPr>
              <a:t>支持孕妇有自主堕胎权的理由：</a:t>
            </a:r>
            <a:endParaRPr lang="en-US" altLang="zh-CN" sz="2800" dirty="0">
              <a:solidFill>
                <a:srgbClr val="00B0F0"/>
              </a:solidFill>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①胎儿不是生命，没有生命权；</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②特殊情况下（违背孕妇意愿致孕），即使胎儿具有生命权，孕妇仍可自主堕胎；</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solidFill>
                  <a:srgbClr val="00B0F0"/>
                </a:solidFill>
                <a:latin typeface="楷体" panose="02010609060101010101" pitchFamily="49" charset="-122"/>
                <a:ea typeface="楷体" panose="02010609060101010101" pitchFamily="49" charset="-122"/>
              </a:rPr>
              <a:t>反对孕妇有自主堕胎权的理由：</a:t>
            </a:r>
            <a:endParaRPr lang="en-US" altLang="zh-CN" sz="2800" dirty="0">
              <a:solidFill>
                <a:srgbClr val="00B0F0"/>
              </a:solidFill>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胎儿是生命，堕胎</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杀人；</a:t>
            </a:r>
            <a:endParaRPr lang="en-US" altLang="zh-CN" sz="2800" dirty="0">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solidFill>
                  <a:srgbClr val="00B0F0"/>
                </a:solidFill>
                <a:latin typeface="楷体" panose="02010609060101010101" pitchFamily="49" charset="-122"/>
                <a:ea typeface="楷体" panose="02010609060101010101" pitchFamily="49" charset="-122"/>
              </a:rPr>
              <a:t>问题：能否以堕胎会伤害孕妇身体为由禁止孕妇自主堕胎？</a:t>
            </a:r>
            <a:endParaRPr lang="en-US" altLang="zh-CN" sz="2800" dirty="0">
              <a:solidFill>
                <a:srgbClr val="00B0F0"/>
              </a:solidFill>
              <a:latin typeface="楷体" panose="02010609060101010101" pitchFamily="49" charset="-122"/>
              <a:ea typeface="楷体" panose="02010609060101010101" pitchFamily="49" charset="-122"/>
            </a:endParaRPr>
          </a:p>
          <a:p>
            <a:pPr algn="just">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以避免伤害为名可以限制孕妇的自主堕胎，但不能剥夺自主堕胎权</a:t>
            </a:r>
          </a:p>
        </p:txBody>
      </p:sp>
      <p:sp>
        <p:nvSpPr>
          <p:cNvPr id="4" name="文本框 3">
            <a:extLst>
              <a:ext uri="{FF2B5EF4-FFF2-40B4-BE49-F238E27FC236}">
                <a16:creationId xmlns:a16="http://schemas.microsoft.com/office/drawing/2014/main" id="{412E07CB-2B58-4845-8576-6646B469674F}"/>
              </a:ext>
            </a:extLst>
          </p:cNvPr>
          <p:cNvSpPr txBox="1"/>
          <p:nvPr/>
        </p:nvSpPr>
        <p:spPr>
          <a:xfrm>
            <a:off x="2285998" y="5814858"/>
            <a:ext cx="9601201" cy="461665"/>
          </a:xfrm>
          <a:prstGeom prst="rect">
            <a:avLst/>
          </a:prstGeom>
          <a:solidFill>
            <a:srgbClr val="FFFF00"/>
          </a:solidFill>
        </p:spPr>
        <p:txBody>
          <a:bodyPr wrap="square" rtlCol="0">
            <a:spAutoFit/>
          </a:bodyPr>
          <a:lstStyle/>
          <a:p>
            <a:r>
              <a:rPr lang="zh-CN" altLang="en-US" sz="2400" dirty="0">
                <a:solidFill>
                  <a:srgbClr val="7030A0"/>
                </a:solidFill>
                <a:latin typeface="楷体" panose="02010609060101010101" pitchFamily="49" charset="-122"/>
                <a:ea typeface="楷体" panose="02010609060101010101" pitchFamily="49" charset="-122"/>
                <a:cs typeface="Times New Roman" panose="02020603050405020304" pitchFamily="18" charset="0"/>
              </a:rPr>
              <a:t>弱的家长主义（</a:t>
            </a:r>
            <a:r>
              <a:rPr lang="en-US" altLang="zh-CN" sz="240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Week Paternalism </a:t>
            </a:r>
            <a:r>
              <a:rPr lang="zh-CN" altLang="en-US" sz="2400" dirty="0">
                <a:solidFill>
                  <a:srgbClr val="7030A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vs</a:t>
            </a:r>
            <a:r>
              <a:rPr lang="en-US" altLang="zh-CN" sz="2400" dirty="0">
                <a:solidFill>
                  <a:srgbClr val="7030A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solidFill>
                  <a:srgbClr val="7030A0"/>
                </a:solidFill>
                <a:latin typeface="楷体" panose="02010609060101010101" pitchFamily="49" charset="-122"/>
                <a:ea typeface="楷体" panose="02010609060101010101" pitchFamily="49" charset="-122"/>
                <a:cs typeface="Times New Roman" panose="02020603050405020304" pitchFamily="18" charset="0"/>
              </a:rPr>
              <a:t>强的家长主义（</a:t>
            </a:r>
            <a:r>
              <a:rPr lang="en-US" altLang="zh-CN" sz="240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Hard Paternalism</a:t>
            </a:r>
            <a:r>
              <a:rPr lang="zh-CN" altLang="en-US" sz="2400" dirty="0">
                <a:solidFill>
                  <a:srgbClr val="7030A0"/>
                </a:solidFill>
                <a:latin typeface="楷体" panose="02010609060101010101" pitchFamily="49" charset="-122"/>
                <a:ea typeface="楷体" panose="02010609060101010101" pitchFamily="49" charset="-122"/>
                <a:cs typeface="Times New Roman" panose="02020603050405020304" pitchFamily="18" charset="0"/>
              </a:rPr>
              <a:t>）</a:t>
            </a:r>
          </a:p>
        </p:txBody>
      </p:sp>
      <p:sp>
        <p:nvSpPr>
          <p:cNvPr id="5" name="箭头: 右 4">
            <a:extLst>
              <a:ext uri="{FF2B5EF4-FFF2-40B4-BE49-F238E27FC236}">
                <a16:creationId xmlns:a16="http://schemas.microsoft.com/office/drawing/2014/main" id="{8D692E28-DA9D-410D-A3D6-6948E16DEEFE}"/>
              </a:ext>
            </a:extLst>
          </p:cNvPr>
          <p:cNvSpPr/>
          <p:nvPr/>
        </p:nvSpPr>
        <p:spPr>
          <a:xfrm>
            <a:off x="1908700" y="5961354"/>
            <a:ext cx="195308" cy="16867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95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D7AA8-B6E7-4775-9F23-AA4BF11CA671}"/>
              </a:ext>
            </a:extLst>
          </p:cNvPr>
          <p:cNvSpPr>
            <a:spLocks noGrp="1"/>
          </p:cNvSpPr>
          <p:nvPr>
            <p:ph type="title"/>
          </p:nvPr>
        </p:nvSpPr>
        <p:spPr>
          <a:xfrm>
            <a:off x="523783" y="523781"/>
            <a:ext cx="10093910" cy="581613"/>
          </a:xfrm>
        </p:spPr>
        <p:txBody>
          <a:bodyPr>
            <a:normAutofit/>
          </a:bodyPr>
          <a:lstStyle/>
          <a:p>
            <a:r>
              <a:rPr lang="zh-CN" altLang="en-US" sz="2800" dirty="0">
                <a:latin typeface="楷体" panose="02010609060101010101" pitchFamily="49" charset="-122"/>
                <a:ea typeface="楷体" panose="02010609060101010101" pitchFamily="49" charset="-122"/>
              </a:rPr>
              <a:t>第四节 堕胎会成为一种义务吗？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严重缺陷胎儿堕胎问题</a:t>
            </a:r>
          </a:p>
        </p:txBody>
      </p:sp>
      <p:sp>
        <p:nvSpPr>
          <p:cNvPr id="6" name="内容占位符 2">
            <a:extLst>
              <a:ext uri="{FF2B5EF4-FFF2-40B4-BE49-F238E27FC236}">
                <a16:creationId xmlns:a16="http://schemas.microsoft.com/office/drawing/2014/main" id="{B6414C8F-0D00-CAE1-3CC0-8B68589B7C31}"/>
              </a:ext>
            </a:extLst>
          </p:cNvPr>
          <p:cNvSpPr txBox="1">
            <a:spLocks/>
          </p:cNvSpPr>
          <p:nvPr/>
        </p:nvSpPr>
        <p:spPr>
          <a:xfrm>
            <a:off x="682711" y="1474913"/>
            <a:ext cx="2475628" cy="524639"/>
          </a:xfrm>
          <a:prstGeom prst="rect">
            <a:avLst/>
          </a:prstGeom>
          <a:solidFill>
            <a:srgbClr val="FFFF00"/>
          </a:solidFill>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Clr>
                <a:srgbClr val="6F6F74"/>
              </a:buClr>
              <a:buFont typeface="Arial" pitchFamily="34" charset="0"/>
              <a:buNone/>
              <a:defRPr/>
            </a:pPr>
            <a:r>
              <a:rPr lang="zh-CN" altLang="en-US" sz="2800" dirty="0">
                <a:solidFill>
                  <a:srgbClr val="7030A0"/>
                </a:solidFill>
                <a:latin typeface="华文新魏" panose="02010800040101010101" pitchFamily="2" charset="-122"/>
                <a:ea typeface="华文新魏" panose="02010800040101010101" pitchFamily="2" charset="-122"/>
              </a:rPr>
              <a:t>腓骨肌萎缩症</a:t>
            </a:r>
          </a:p>
        </p:txBody>
      </p:sp>
      <p:pic>
        <p:nvPicPr>
          <p:cNvPr id="7" name="图片 6">
            <a:extLst>
              <a:ext uri="{FF2B5EF4-FFF2-40B4-BE49-F238E27FC236}">
                <a16:creationId xmlns:a16="http://schemas.microsoft.com/office/drawing/2014/main" id="{01A9F42E-FE4F-9532-F8CA-299E2749C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11" y="2128501"/>
            <a:ext cx="3334198" cy="2063673"/>
          </a:xfrm>
          <a:prstGeom prst="rect">
            <a:avLst/>
          </a:prstGeom>
        </p:spPr>
      </p:pic>
      <p:pic>
        <p:nvPicPr>
          <p:cNvPr id="11" name="图片 10">
            <a:extLst>
              <a:ext uri="{FF2B5EF4-FFF2-40B4-BE49-F238E27FC236}">
                <a16:creationId xmlns:a16="http://schemas.microsoft.com/office/drawing/2014/main" id="{758211D9-4A90-3B70-C7F5-A24DE3C74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11" y="4321123"/>
            <a:ext cx="3327432" cy="2013096"/>
          </a:xfrm>
          <a:prstGeom prst="rect">
            <a:avLst/>
          </a:prstGeom>
        </p:spPr>
      </p:pic>
      <p:sp>
        <p:nvSpPr>
          <p:cNvPr id="12" name="内容占位符 2">
            <a:extLst>
              <a:ext uri="{FF2B5EF4-FFF2-40B4-BE49-F238E27FC236}">
                <a16:creationId xmlns:a16="http://schemas.microsoft.com/office/drawing/2014/main" id="{7D583B7D-0E47-2C40-1F53-254C58343B59}"/>
              </a:ext>
            </a:extLst>
          </p:cNvPr>
          <p:cNvSpPr txBox="1">
            <a:spLocks/>
          </p:cNvSpPr>
          <p:nvPr/>
        </p:nvSpPr>
        <p:spPr>
          <a:xfrm>
            <a:off x="4394763" y="1473353"/>
            <a:ext cx="2006037" cy="524639"/>
          </a:xfrm>
          <a:prstGeom prst="rect">
            <a:avLst/>
          </a:prstGeom>
          <a:solidFill>
            <a:srgbClr val="FFFF00"/>
          </a:solidFill>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Clr>
                <a:srgbClr val="6F6F74"/>
              </a:buClr>
              <a:buFont typeface="Arial" pitchFamily="34" charset="0"/>
              <a:buNone/>
              <a:defRPr/>
            </a:pPr>
            <a:r>
              <a:rPr lang="zh-CN" altLang="en-US" sz="2800" dirty="0">
                <a:solidFill>
                  <a:srgbClr val="7030A0"/>
                </a:solidFill>
                <a:latin typeface="华文新魏" panose="02010800040101010101" pitchFamily="2" charset="-122"/>
                <a:ea typeface="华文新魏" panose="02010800040101010101" pitchFamily="2" charset="-122"/>
              </a:rPr>
              <a:t>唐氏综合征</a:t>
            </a:r>
          </a:p>
        </p:txBody>
      </p:sp>
      <p:pic>
        <p:nvPicPr>
          <p:cNvPr id="13" name="图片 12">
            <a:extLst>
              <a:ext uri="{FF2B5EF4-FFF2-40B4-BE49-F238E27FC236}">
                <a16:creationId xmlns:a16="http://schemas.microsoft.com/office/drawing/2014/main" id="{45108D29-0C84-4AE7-3717-2C9E3D3AB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951" y="2126942"/>
            <a:ext cx="3093170" cy="1938297"/>
          </a:xfrm>
          <a:prstGeom prst="rect">
            <a:avLst/>
          </a:prstGeom>
        </p:spPr>
      </p:pic>
      <p:pic>
        <p:nvPicPr>
          <p:cNvPr id="14" name="图片 13">
            <a:extLst>
              <a:ext uri="{FF2B5EF4-FFF2-40B4-BE49-F238E27FC236}">
                <a16:creationId xmlns:a16="http://schemas.microsoft.com/office/drawing/2014/main" id="{0876AC10-037A-CE26-D328-ADF3DEC8486D}"/>
              </a:ext>
            </a:extLst>
          </p:cNvPr>
          <p:cNvPicPr>
            <a:picLocks noChangeAspect="1"/>
          </p:cNvPicPr>
          <p:nvPr/>
        </p:nvPicPr>
        <p:blipFill>
          <a:blip r:embed="rId5"/>
          <a:stretch>
            <a:fillRect/>
          </a:stretch>
        </p:blipFill>
        <p:spPr>
          <a:xfrm>
            <a:off x="4372950" y="4270546"/>
            <a:ext cx="3093169" cy="2062114"/>
          </a:xfrm>
          <a:prstGeom prst="rect">
            <a:avLst/>
          </a:prstGeom>
        </p:spPr>
      </p:pic>
      <p:sp>
        <p:nvSpPr>
          <p:cNvPr id="15" name="文本框 14">
            <a:extLst>
              <a:ext uri="{FF2B5EF4-FFF2-40B4-BE49-F238E27FC236}">
                <a16:creationId xmlns:a16="http://schemas.microsoft.com/office/drawing/2014/main" id="{07120E59-1E53-15A6-1EE4-912471177D63}"/>
              </a:ext>
            </a:extLst>
          </p:cNvPr>
          <p:cNvSpPr txBox="1"/>
          <p:nvPr/>
        </p:nvSpPr>
        <p:spPr>
          <a:xfrm>
            <a:off x="7637224" y="1476234"/>
            <a:ext cx="4471918" cy="1815882"/>
          </a:xfrm>
          <a:prstGeom prst="rect">
            <a:avLst/>
          </a:prstGeom>
          <a:solidFill>
            <a:srgbClr val="FFFF00"/>
          </a:solidFill>
        </p:spPr>
        <p:txBody>
          <a:bodyPr wrap="square" rtlCol="0">
            <a:spAutoFit/>
          </a:bodyPr>
          <a:lstStyle/>
          <a:p>
            <a:r>
              <a:rPr lang="zh-CN" altLang="en-US"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一种观点：对于那些生下来就要饱受病痛折磨，生命质量极低的胎儿，</a:t>
            </a:r>
            <a:r>
              <a:rPr lang="en-US" altLang="zh-CN"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ta</a:t>
            </a:r>
            <a:r>
              <a:rPr lang="zh-CN" altLang="en-US"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们不应该被生下来（</a:t>
            </a:r>
            <a:r>
              <a:rPr lang="en-US" altLang="zh-CN"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David Archard</a:t>
            </a:r>
            <a:r>
              <a:rPr lang="zh-CN" altLang="en-US"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549FFA66-4F20-5642-7564-D4062733C5A3}"/>
              </a:ext>
            </a:extLst>
          </p:cNvPr>
          <p:cNvSpPr txBox="1"/>
          <p:nvPr/>
        </p:nvSpPr>
        <p:spPr>
          <a:xfrm>
            <a:off x="7637224" y="4092471"/>
            <a:ext cx="4471917" cy="2246769"/>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cs typeface="Times New Roman" panose="02020603050405020304" pitchFamily="18" charset="0"/>
              </a:rPr>
              <a:t>①支持者认为，此种情况下，孕妇具有堕胎义务。</a:t>
            </a:r>
          </a:p>
          <a:p>
            <a:r>
              <a:rPr lang="zh-CN" altLang="en-US" sz="2800" dirty="0">
                <a:solidFill>
                  <a:srgbClr val="7030A0"/>
                </a:solidFill>
                <a:latin typeface="华文新魏" panose="02010800040101010101" pitchFamily="2" charset="-122"/>
                <a:ea typeface="华文新魏" panose="02010800040101010101" pitchFamily="2" charset="-122"/>
                <a:cs typeface="Times New Roman" panose="02020603050405020304" pitchFamily="18" charset="0"/>
              </a:rPr>
              <a:t>②反对者认为，即使如此，堕胎也不是义务，胎儿仍有生的权利。</a:t>
            </a:r>
          </a:p>
        </p:txBody>
      </p:sp>
      <p:sp>
        <p:nvSpPr>
          <p:cNvPr id="17" name="文本框 16">
            <a:extLst>
              <a:ext uri="{FF2B5EF4-FFF2-40B4-BE49-F238E27FC236}">
                <a16:creationId xmlns:a16="http://schemas.microsoft.com/office/drawing/2014/main" id="{1B14F826-A80B-E8B6-D60C-03C6DBB67DB5}"/>
              </a:ext>
            </a:extLst>
          </p:cNvPr>
          <p:cNvSpPr txBox="1"/>
          <p:nvPr/>
        </p:nvSpPr>
        <p:spPr>
          <a:xfrm>
            <a:off x="7637223" y="3430683"/>
            <a:ext cx="4471918" cy="523220"/>
          </a:xfrm>
          <a:prstGeom prst="rect">
            <a:avLst/>
          </a:prstGeom>
          <a:solidFill>
            <a:srgbClr val="FFFF00"/>
          </a:solidFill>
        </p:spPr>
        <p:txBody>
          <a:bodyPr wrap="square" rtlCol="0">
            <a:spAutoFit/>
          </a:bodyPr>
          <a:lstStyle/>
          <a:p>
            <a:r>
              <a:rPr lang="zh-CN" altLang="en-US" sz="28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你怎么看？</a:t>
            </a:r>
          </a:p>
        </p:txBody>
      </p:sp>
    </p:spTree>
    <p:extLst>
      <p:ext uri="{BB962C8B-B14F-4D97-AF65-F5344CB8AC3E}">
        <p14:creationId xmlns:p14="http://schemas.microsoft.com/office/powerpoint/2010/main" val="133053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833410-957D-47B3-B3B0-22E99EBE4FA2}"/>
              </a:ext>
            </a:extLst>
          </p:cNvPr>
          <p:cNvSpPr>
            <a:spLocks noGrp="1"/>
          </p:cNvSpPr>
          <p:nvPr>
            <p:ph idx="1"/>
          </p:nvPr>
        </p:nvSpPr>
        <p:spPr>
          <a:xfrm>
            <a:off x="1042386" y="810087"/>
            <a:ext cx="9246833" cy="5688367"/>
          </a:xfrm>
        </p:spPr>
        <p:txBody>
          <a:bodyPr>
            <a:normAutofit/>
          </a:bodyPr>
          <a:lstStyle/>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罗伊诉韦德案翻案</a:t>
            </a:r>
            <a:endParaRPr lang="en-US" altLang="zh-CN" sz="2800" dirty="0">
              <a:latin typeface="楷体" panose="02010609060101010101" pitchFamily="49" charset="-122"/>
              <a:ea typeface="楷体" panose="02010609060101010101" pitchFamily="49" charset="-122"/>
            </a:endParaRPr>
          </a:p>
          <a:p>
            <a:pPr marL="0" indent="0">
              <a:lnSpc>
                <a:spcPct val="100000"/>
              </a:lnSpc>
              <a:spcBef>
                <a:spcPts val="600"/>
              </a:spcBef>
              <a:spcAft>
                <a:spcPts val="600"/>
              </a:spcAft>
              <a:buNone/>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美国各州堕胎法案</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胎儿生命权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孕妇自主权</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堕胎会成为一种义务吗？</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严重缺陷胎儿堕胎问题</a:t>
            </a: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endParaRPr lang="en-US" altLang="zh-CN" sz="2800" dirty="0">
              <a:latin typeface="楷体" panose="02010609060101010101" pitchFamily="49" charset="-122"/>
              <a:ea typeface="楷体" panose="02010609060101010101" pitchFamily="49" charset="-122"/>
            </a:endParaRPr>
          </a:p>
          <a:p>
            <a:pPr>
              <a:lnSpc>
                <a:spcPct val="100000"/>
              </a:lnSpc>
              <a:spcBef>
                <a:spcPts val="600"/>
              </a:spcBef>
              <a:spcAft>
                <a:spcPts val="600"/>
              </a:spcAft>
            </a:pPr>
            <a:r>
              <a:rPr lang="zh-CN" altLang="en-US" sz="2800" dirty="0">
                <a:latin typeface="楷体" panose="02010609060101010101" pitchFamily="49" charset="-122"/>
                <a:ea typeface="楷体" panose="02010609060101010101" pitchFamily="49" charset="-122"/>
              </a:rPr>
              <a:t>堕胎在中国</a:t>
            </a:r>
            <a:endParaRPr lang="en-US" altLang="zh-CN" sz="2800" dirty="0">
              <a:latin typeface="楷体" panose="02010609060101010101" pitchFamily="49" charset="-122"/>
              <a:ea typeface="楷体" panose="02010609060101010101" pitchFamily="49"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286910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41D559-1B9C-4835-9728-B6116E796DFD}"/>
              </a:ext>
            </a:extLst>
          </p:cNvPr>
          <p:cNvSpPr txBox="1"/>
          <p:nvPr>
            <p:custDataLst>
              <p:tags r:id="rId2"/>
            </p:custDataLst>
          </p:nvPr>
        </p:nvSpPr>
        <p:spPr>
          <a:xfrm>
            <a:off x="555861" y="1250297"/>
            <a:ext cx="10027318" cy="906977"/>
          </a:xfrm>
          <a:prstGeom prst="rect">
            <a:avLst/>
          </a:prstGeom>
          <a:noFill/>
        </p:spPr>
        <p:txBody>
          <a:bodyPr vert="horz" wrap="squar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你是否支持上述情况下，孕妇具有堕胎的义务？为什么？</a:t>
            </a:r>
          </a:p>
        </p:txBody>
      </p:sp>
      <p:sp>
        <p:nvSpPr>
          <p:cNvPr id="5" name="矩形: 圆角 4">
            <a:extLst>
              <a:ext uri="{FF2B5EF4-FFF2-40B4-BE49-F238E27FC236}">
                <a16:creationId xmlns:a16="http://schemas.microsoft.com/office/drawing/2014/main" id="{C412C615-6E5F-4189-A353-349D316E0D62}"/>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作答</a:t>
            </a:r>
          </a:p>
        </p:txBody>
      </p:sp>
      <p:sp>
        <p:nvSpPr>
          <p:cNvPr id="11" name="矩形 10">
            <a:extLst>
              <a:ext uri="{FF2B5EF4-FFF2-40B4-BE49-F238E27FC236}">
                <a16:creationId xmlns:a16="http://schemas.microsoft.com/office/drawing/2014/main" id="{0B8EB8E3-DDEB-4536-9CAB-59A905216E2C}"/>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正常使用主观题需</a:t>
            </a:r>
            <a:r>
              <a:rPr kumimoji="0" lang="en-US" altLang="zh-CN"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2.0</a:t>
            </a:r>
            <a:r>
              <a:rPr kumimoji="0" lang="zh-CN" altLang="en-US" sz="1600" b="0" i="0" u="none" strike="noStrike" kern="1200" cap="none" spc="0" normalizeH="0" baseline="0" noProof="0">
                <a:ln>
                  <a:noFill/>
                </a:ln>
                <a:solidFill>
                  <a:srgbClr val="F84F41"/>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911B1E69-8D36-4150-98FC-4C7694704651}"/>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B158F01C-A373-4A21-8E8D-64370B0C19E4}"/>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7" name="ColorBlock">
              <a:extLst>
                <a:ext uri="{FF2B5EF4-FFF2-40B4-BE49-F238E27FC236}">
                  <a16:creationId xmlns:a16="http://schemas.microsoft.com/office/drawing/2014/main" id="{018701BE-1151-4CE5-AC7F-342DB61DECED}"/>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entury Schoolbook" panose="02040604050505020304"/>
                <a:ea typeface="宋体" panose="02010600030101010101" pitchFamily="2" charset="-122"/>
                <a:cs typeface="+mn-cs"/>
              </a:endParaRPr>
            </a:p>
          </p:txBody>
        </p:sp>
        <p:sp>
          <p:nvSpPr>
            <p:cNvPr id="8" name="TypeText">
              <a:extLst>
                <a:ext uri="{FF2B5EF4-FFF2-40B4-BE49-F238E27FC236}">
                  <a16:creationId xmlns:a16="http://schemas.microsoft.com/office/drawing/2014/main" id="{544B11D1-9D6F-4553-B114-0E6E8E4F177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6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主观题</a:t>
              </a:r>
            </a:p>
          </p:txBody>
        </p:sp>
        <p:sp>
          <p:nvSpPr>
            <p:cNvPr id="9" name="TipText">
              <a:extLst>
                <a:ext uri="{FF2B5EF4-FFF2-40B4-BE49-F238E27FC236}">
                  <a16:creationId xmlns:a16="http://schemas.microsoft.com/office/drawing/2014/main" id="{F830FE78-56F6-440E-A526-4B9B3DE49C9B}"/>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0.5</a:t>
              </a:r>
              <a:r>
                <a:rPr kumimoji="0" lang="zh-CN" altLang="en-US" sz="2000" b="0" i="0" u="none" strike="noStrike" kern="1200" cap="none" spc="0" normalizeH="0" baseline="0" noProof="0">
                  <a:ln>
                    <a:noFill/>
                  </a:ln>
                  <a:solidFill>
                    <a:srgbClr val="80808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分</a:t>
              </a:r>
            </a:p>
          </p:txBody>
        </p:sp>
      </p:grpSp>
      <p:pic>
        <p:nvPicPr>
          <p:cNvPr id="3" name="图片 2">
            <a:extLst>
              <a:ext uri="{FF2B5EF4-FFF2-40B4-BE49-F238E27FC236}">
                <a16:creationId xmlns:a16="http://schemas.microsoft.com/office/drawing/2014/main" id="{6BC768B2-A779-463A-A831-F5E3C78BCC9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4671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D7AA8-B6E7-4775-9F23-AA4BF11CA671}"/>
              </a:ext>
            </a:extLst>
          </p:cNvPr>
          <p:cNvSpPr>
            <a:spLocks noGrp="1"/>
          </p:cNvSpPr>
          <p:nvPr>
            <p:ph type="title"/>
          </p:nvPr>
        </p:nvSpPr>
        <p:spPr>
          <a:xfrm>
            <a:off x="523783" y="523781"/>
            <a:ext cx="9692640" cy="581613"/>
          </a:xfrm>
        </p:spPr>
        <p:txBody>
          <a:bodyPr>
            <a:normAutofit/>
          </a:bodyPr>
          <a:lstStyle/>
          <a:p>
            <a:r>
              <a:rPr lang="zh-CN" altLang="en-US" sz="2800" dirty="0">
                <a:latin typeface="楷体" panose="02010609060101010101" pitchFamily="49" charset="-122"/>
                <a:ea typeface="楷体" panose="02010609060101010101" pitchFamily="49" charset="-122"/>
              </a:rPr>
              <a:t>第五节 堕胎在中国</a:t>
            </a:r>
          </a:p>
        </p:txBody>
      </p:sp>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1553592"/>
            <a:ext cx="10005134" cy="4626546"/>
          </a:xfrm>
        </p:spPr>
        <p:txBody>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中国社会如何看待胎儿的“人格地位”？</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在中国，堕胎似乎并未引发类似发生在美国社会的争议，一个重要的原因是，中国的传统文化以及当下的法律法规都未将胎儿看作是独立个体，也就未曾赋予胎儿“生命权”。</a:t>
            </a:r>
            <a:endParaRPr lang="zh-CN" altLang="en-US" dirty="0"/>
          </a:p>
        </p:txBody>
      </p:sp>
      <p:sp>
        <p:nvSpPr>
          <p:cNvPr id="10" name="文本框 9">
            <a:extLst>
              <a:ext uri="{FF2B5EF4-FFF2-40B4-BE49-F238E27FC236}">
                <a16:creationId xmlns:a16="http://schemas.microsoft.com/office/drawing/2014/main" id="{4520A3AA-BC67-C8B0-9ABB-2302CF1B39B8}"/>
              </a:ext>
            </a:extLst>
          </p:cNvPr>
          <p:cNvSpPr txBox="1"/>
          <p:nvPr/>
        </p:nvSpPr>
        <p:spPr>
          <a:xfrm>
            <a:off x="745724" y="3625593"/>
            <a:ext cx="4549497" cy="2554545"/>
          </a:xfrm>
          <a:prstGeom prst="rect">
            <a:avLst/>
          </a:prstGeom>
          <a:solidFill>
            <a:srgbClr val="FFFF00"/>
          </a:solidFill>
        </p:spPr>
        <p:txBody>
          <a:bodyPr wrap="square" rtlCol="0">
            <a:spAutoFit/>
          </a:bodyPr>
          <a:lstStyle/>
          <a:p>
            <a:pPr lvl="0">
              <a:defRPr/>
            </a:pPr>
            <a:r>
              <a:rPr lang="zh-CN" altLang="en-US" sz="2000" dirty="0">
                <a:solidFill>
                  <a:srgbClr val="7030A0"/>
                </a:solidFill>
                <a:latin typeface="华文新魏" panose="02010800040101010101" pitchFamily="2" charset="-122"/>
                <a:ea typeface="华文新魏" panose="02010800040101010101" pitchFamily="2" charset="-122"/>
              </a:rPr>
              <a:t>（</a:t>
            </a:r>
            <a:r>
              <a:rPr lang="en-US" altLang="zh-CN" sz="2000" dirty="0">
                <a:solidFill>
                  <a:srgbClr val="7030A0"/>
                </a:solidFill>
                <a:latin typeface="华文新魏" panose="02010800040101010101" pitchFamily="2" charset="-122"/>
                <a:ea typeface="华文新魏" panose="02010800040101010101" pitchFamily="2" charset="-122"/>
              </a:rPr>
              <a:t>1</a:t>
            </a:r>
            <a:r>
              <a:rPr lang="zh-CN" altLang="en-US" sz="2000" dirty="0">
                <a:solidFill>
                  <a:srgbClr val="7030A0"/>
                </a:solidFill>
                <a:latin typeface="华文新魏" panose="02010800040101010101" pitchFamily="2" charset="-122"/>
                <a:ea typeface="华文新魏" panose="02010800040101010101" pitchFamily="2" charset="-122"/>
              </a:rPr>
              <a:t>）传统文化视角：</a:t>
            </a:r>
            <a:endParaRPr lang="en-US" altLang="zh-CN" sz="2000" dirty="0">
              <a:solidFill>
                <a:srgbClr val="7030A0"/>
              </a:solidFill>
              <a:latin typeface="华文新魏" panose="02010800040101010101" pitchFamily="2" charset="-122"/>
              <a:ea typeface="华文新魏" panose="02010800040101010101" pitchFamily="2" charset="-122"/>
            </a:endParaRPr>
          </a:p>
          <a:p>
            <a:pPr lvl="0">
              <a:defRPr/>
            </a:pPr>
            <a:r>
              <a:rPr lang="zh-CN" altLang="en-US" sz="2000" dirty="0">
                <a:solidFill>
                  <a:srgbClr val="7030A0"/>
                </a:solidFill>
                <a:latin typeface="华文新魏" panose="02010800040101010101" pitchFamily="2" charset="-122"/>
                <a:ea typeface="华文新魏" panose="02010800040101010101" pitchFamily="2" charset="-122"/>
              </a:rPr>
              <a:t>中国传统社会倾向于认为，胎儿在诞下之前都是母亲身体的一部分，并不是具有独立道德地位的“人”。生命也许起源于“父精母血”，但人格地位是从降生才开始的。</a:t>
            </a:r>
            <a:r>
              <a:rPr lang="en-US" altLang="zh-CN" sz="2000" dirty="0">
                <a:solidFill>
                  <a:srgbClr val="7030A0"/>
                </a:solidFill>
                <a:latin typeface="华文新魏" panose="02010800040101010101" pitchFamily="2" charset="-122"/>
                <a:ea typeface="华文新魏" panose="02010800040101010101" pitchFamily="2" charset="-122"/>
              </a:rPr>
              <a:t>——</a:t>
            </a:r>
            <a:r>
              <a:rPr lang="zh-CN" altLang="en-US" sz="2000" dirty="0">
                <a:solidFill>
                  <a:srgbClr val="7030A0"/>
                </a:solidFill>
                <a:latin typeface="华文新魏" panose="02010800040101010101" pitchFamily="2" charset="-122"/>
                <a:ea typeface="华文新魏" panose="02010800040101010101" pitchFamily="2" charset="-122"/>
              </a:rPr>
              <a:t>王帅</a:t>
            </a:r>
            <a:r>
              <a:rPr lang="en-US" altLang="zh-CN" sz="2000" dirty="0">
                <a:solidFill>
                  <a:srgbClr val="7030A0"/>
                </a:solidFill>
                <a:latin typeface="华文新魏" panose="02010800040101010101" pitchFamily="2" charset="-122"/>
                <a:ea typeface="华文新魏" panose="02010800040101010101" pitchFamily="2" charset="-122"/>
              </a:rPr>
              <a:t>,</a:t>
            </a:r>
            <a:r>
              <a:rPr lang="zh-CN" altLang="en-US" sz="2000" dirty="0">
                <a:solidFill>
                  <a:srgbClr val="7030A0"/>
                </a:solidFill>
                <a:latin typeface="华文新魏" panose="02010800040101010101" pitchFamily="2" charset="-122"/>
                <a:ea typeface="华文新魏" panose="02010800040101010101" pitchFamily="2" charset="-122"/>
              </a:rPr>
              <a:t>丛亚丽</a:t>
            </a:r>
            <a:r>
              <a:rPr lang="en-US" altLang="zh-CN" sz="2000" dirty="0">
                <a:solidFill>
                  <a:srgbClr val="7030A0"/>
                </a:solidFill>
                <a:latin typeface="华文新魏" panose="02010800040101010101" pitchFamily="2" charset="-122"/>
                <a:ea typeface="华文新魏" panose="02010800040101010101" pitchFamily="2" charset="-122"/>
              </a:rPr>
              <a:t>.</a:t>
            </a:r>
            <a:r>
              <a:rPr lang="zh-CN" altLang="en-US" sz="2000" dirty="0">
                <a:solidFill>
                  <a:srgbClr val="7030A0"/>
                </a:solidFill>
                <a:latin typeface="华文新魏" panose="02010800040101010101" pitchFamily="2" charset="-122"/>
                <a:ea typeface="华文新魏" panose="02010800040101010101" pitchFamily="2" charset="-122"/>
              </a:rPr>
              <a:t>从人工流产角度看胎儿在当代中国的道德地位</a:t>
            </a:r>
            <a:r>
              <a:rPr lang="en-US" altLang="zh-CN" sz="2000" dirty="0">
                <a:solidFill>
                  <a:srgbClr val="7030A0"/>
                </a:solidFill>
                <a:latin typeface="华文新魏" panose="02010800040101010101" pitchFamily="2" charset="-122"/>
                <a:ea typeface="华文新魏" panose="02010800040101010101" pitchFamily="2" charset="-122"/>
              </a:rPr>
              <a:t>[J].</a:t>
            </a:r>
            <a:r>
              <a:rPr lang="zh-CN" altLang="en-US" sz="2000" dirty="0">
                <a:solidFill>
                  <a:srgbClr val="7030A0"/>
                </a:solidFill>
                <a:latin typeface="华文新魏" panose="02010800040101010101" pitchFamily="2" charset="-122"/>
                <a:ea typeface="华文新魏" panose="02010800040101010101" pitchFamily="2" charset="-122"/>
              </a:rPr>
              <a:t>医学与哲学</a:t>
            </a:r>
            <a:r>
              <a:rPr lang="en-US" altLang="zh-CN" sz="2000" dirty="0">
                <a:solidFill>
                  <a:srgbClr val="7030A0"/>
                </a:solidFill>
                <a:latin typeface="华文新魏" panose="02010800040101010101" pitchFamily="2" charset="-122"/>
                <a:ea typeface="华文新魏" panose="02010800040101010101" pitchFamily="2" charset="-122"/>
              </a:rPr>
              <a:t>(A),2018,39(08):32-36.</a:t>
            </a:r>
            <a:endParaRPr kumimoji="0" lang="zh-CN" altLang="en-US" sz="20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4D6BBD84-A101-E7FF-8743-06CD61B4FDCF}"/>
              </a:ext>
            </a:extLst>
          </p:cNvPr>
          <p:cNvSpPr txBox="1"/>
          <p:nvPr/>
        </p:nvSpPr>
        <p:spPr>
          <a:xfrm>
            <a:off x="5483899" y="3625593"/>
            <a:ext cx="5045018" cy="2554545"/>
          </a:xfrm>
          <a:prstGeom prst="rect">
            <a:avLst/>
          </a:prstGeom>
          <a:solidFill>
            <a:srgbClr val="FFFF00"/>
          </a:solidFill>
        </p:spPr>
        <p:txBody>
          <a:bodyPr wrap="square" rtlCol="0">
            <a:spAutoFit/>
          </a:bodyPr>
          <a:lstStyle/>
          <a:p>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2</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）中西医视角：</a:t>
            </a:r>
            <a:endPar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①</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希波克拉底誓言（</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Hippocratic Oath</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⑤不实施堕胎</a:t>
            </a:r>
            <a:r>
              <a:rPr lang="en-US" altLang="zh-CN"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0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dirty="0">
                <a:solidFill>
                  <a:srgbClr val="7030A0"/>
                </a:solidFill>
                <a:latin typeface="华文新魏" panose="02010800040101010101" pitchFamily="2" charset="-122"/>
                <a:ea typeface="华文新魏" panose="02010800040101010101" pitchFamily="2" charset="-122"/>
              </a:rPr>
              <a:t> </a:t>
            </a:r>
          </a:p>
          <a:p>
            <a:endParaRPr lang="en-US" altLang="zh-CN" sz="2000" dirty="0">
              <a:solidFill>
                <a:srgbClr val="7030A0"/>
              </a:solidFill>
              <a:latin typeface="华文新魏" panose="02010800040101010101" pitchFamily="2" charset="-122"/>
              <a:ea typeface="华文新魏" panose="02010800040101010101" pitchFamily="2" charset="-122"/>
            </a:endParaRPr>
          </a:p>
          <a:p>
            <a:r>
              <a:rPr lang="zh-CN" altLang="en-US" sz="2000" dirty="0">
                <a:solidFill>
                  <a:srgbClr val="7030A0"/>
                </a:solidFill>
                <a:latin typeface="华文新魏" panose="02010800040101010101" pitchFamily="2" charset="-122"/>
                <a:ea typeface="华文新魏" panose="02010800040101010101" pitchFamily="2" charset="-122"/>
              </a:rPr>
              <a:t>②</a:t>
            </a:r>
            <a:r>
              <a:rPr lang="en-US" altLang="zh-CN" sz="2000" dirty="0">
                <a:solidFill>
                  <a:srgbClr val="7030A0"/>
                </a:solidFill>
                <a:latin typeface="华文新魏" panose="02010800040101010101" pitchFamily="2" charset="-122"/>
                <a:ea typeface="华文新魏" panose="02010800040101010101" pitchFamily="2" charset="-122"/>
              </a:rPr>
              <a:t>《</a:t>
            </a:r>
            <a:r>
              <a:rPr lang="zh-CN" altLang="en-US" sz="2000" dirty="0">
                <a:solidFill>
                  <a:srgbClr val="7030A0"/>
                </a:solidFill>
                <a:latin typeface="华文新魏" panose="02010800040101010101" pitchFamily="2" charset="-122"/>
                <a:ea typeface="华文新魏" panose="02010800040101010101" pitchFamily="2" charset="-122"/>
              </a:rPr>
              <a:t>妇女大全良方</a:t>
            </a:r>
            <a:r>
              <a:rPr lang="en-US" altLang="zh-CN" sz="2000" dirty="0">
                <a:solidFill>
                  <a:srgbClr val="7030A0"/>
                </a:solidFill>
                <a:latin typeface="华文新魏" panose="02010800040101010101" pitchFamily="2" charset="-122"/>
                <a:ea typeface="华文新魏" panose="02010800040101010101" pitchFamily="2" charset="-122"/>
              </a:rPr>
              <a:t>》</a:t>
            </a:r>
            <a:r>
              <a:rPr lang="zh-CN" altLang="en-US" sz="2000" dirty="0">
                <a:solidFill>
                  <a:srgbClr val="7030A0"/>
                </a:solidFill>
                <a:latin typeface="华文新魏" panose="02010800040101010101" pitchFamily="2" charset="-122"/>
                <a:ea typeface="华文新魏" panose="02010800040101010101" pitchFamily="2" charset="-122"/>
              </a:rPr>
              <a:t>卷十三中说“夫妊娠羸瘦，或挟疾病，脏腑虚损，气血枯竭，既不能养胎，致胎动安不得，终不能安者，则可下之，免害妊妇也。”</a:t>
            </a:r>
          </a:p>
        </p:txBody>
      </p:sp>
    </p:spTree>
    <p:extLst>
      <p:ext uri="{BB962C8B-B14F-4D97-AF65-F5344CB8AC3E}">
        <p14:creationId xmlns:p14="http://schemas.microsoft.com/office/powerpoint/2010/main" val="3191177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593567-BD9A-4772-AC9B-4E69C77A1702}"/>
              </a:ext>
            </a:extLst>
          </p:cNvPr>
          <p:cNvSpPr>
            <a:spLocks noGrp="1"/>
          </p:cNvSpPr>
          <p:nvPr>
            <p:ph idx="1"/>
          </p:nvPr>
        </p:nvSpPr>
        <p:spPr>
          <a:xfrm>
            <a:off x="536361" y="790113"/>
            <a:ext cx="6219546" cy="5783800"/>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）法律法规</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我国自</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1970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年开始实行计划生育政策。</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1978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宪法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明确规定：“国家提倡和推行计划生育。”</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1982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宪法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进一步规定：“国家推行计划生育，使人口的增长同经济和社会发展计划相适应。”并规定：</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“夫妻双方有实行计划生育的义务。”</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同时，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人口与计划生育法</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规定：“公民有生育的权利，有依法实行计划生育的义务，夫妻双方在实行计划生育中负有共同的责任。”</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4BAD6BFC-B2E4-453B-9116-593EBDB98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454" y="700528"/>
            <a:ext cx="4066288" cy="2705930"/>
          </a:xfrm>
          <a:prstGeom prst="rect">
            <a:avLst/>
          </a:prstGeom>
        </p:spPr>
      </p:pic>
      <p:pic>
        <p:nvPicPr>
          <p:cNvPr id="11" name="图片 10">
            <a:extLst>
              <a:ext uri="{FF2B5EF4-FFF2-40B4-BE49-F238E27FC236}">
                <a16:creationId xmlns:a16="http://schemas.microsoft.com/office/drawing/2014/main" id="{1347EF38-FC09-4B30-87BB-68112055D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454" y="3555048"/>
            <a:ext cx="4066288" cy="2602424"/>
          </a:xfrm>
          <a:prstGeom prst="rect">
            <a:avLst/>
          </a:prstGeom>
        </p:spPr>
      </p:pic>
    </p:spTree>
    <p:extLst>
      <p:ext uri="{BB962C8B-B14F-4D97-AF65-F5344CB8AC3E}">
        <p14:creationId xmlns:p14="http://schemas.microsoft.com/office/powerpoint/2010/main" val="61436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04D24B-5E2E-4F9E-B4A1-01101A4264B5}"/>
              </a:ext>
            </a:extLst>
          </p:cNvPr>
          <p:cNvSpPr>
            <a:spLocks noGrp="1"/>
          </p:cNvSpPr>
          <p:nvPr>
            <p:ph idx="1"/>
          </p:nvPr>
        </p:nvSpPr>
        <p:spPr>
          <a:xfrm>
            <a:off x="594804" y="763479"/>
            <a:ext cx="10147176" cy="5832629"/>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综上，我国在制定堕胎相关的法律法规时考量的因素：</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①是否违反“计划生育政策”；</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②是否会对孕妇本人造成极大的伤害；</a:t>
            </a: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③是否存在性别歧视；</a:t>
            </a:r>
          </a:p>
          <a:p>
            <a:endParaRPr lang="zh-CN" altLang="en-US" dirty="0"/>
          </a:p>
        </p:txBody>
      </p:sp>
      <p:sp>
        <p:nvSpPr>
          <p:cNvPr id="2" name="文本框 1">
            <a:extLst>
              <a:ext uri="{FF2B5EF4-FFF2-40B4-BE49-F238E27FC236}">
                <a16:creationId xmlns:a16="http://schemas.microsoft.com/office/drawing/2014/main" id="{C19276DA-44C2-C557-9B53-21EE7B006121}"/>
              </a:ext>
            </a:extLst>
          </p:cNvPr>
          <p:cNvSpPr txBox="1"/>
          <p:nvPr/>
        </p:nvSpPr>
        <p:spPr>
          <a:xfrm>
            <a:off x="594804" y="3251448"/>
            <a:ext cx="9827579" cy="3108543"/>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“在公法领域，刑法中的故意杀人罪、故意伤害罪都没有将胎儿列为侵害对象。我国宪法明确规定夫妻双方有实行计划生育的义务，即允许孕妇基于计划生育而堕胎，这也从根本上否定了胎儿生命权。</a:t>
            </a:r>
            <a:r>
              <a:rPr lang="zh-CN" altLang="en-US" sz="2800" dirty="0">
                <a:solidFill>
                  <a:srgbClr val="00B0F0"/>
                </a:solidFill>
                <a:latin typeface="华文新魏" panose="02010800040101010101" pitchFamily="2" charset="-122"/>
                <a:ea typeface="华文新魏" panose="02010800040101010101" pitchFamily="2" charset="-122"/>
              </a:rPr>
              <a:t>因此，我国并没有形成胎儿生命权抵制妇女堕胎的传统文化和伦理道德，现行的宪法和法律也很难解读出胎儿享有生命权的意涵</a:t>
            </a:r>
            <a:r>
              <a:rPr lang="zh-CN" altLang="en-US" sz="2800" dirty="0">
                <a:solidFill>
                  <a:srgbClr val="7030A0"/>
                </a:solidFill>
                <a:latin typeface="华文新魏" panose="02010800040101010101" pitchFamily="2" charset="-122"/>
                <a:ea typeface="华文新魏" panose="02010800040101010101" pitchFamily="2" charset="-122"/>
              </a:rPr>
              <a:t>。”</a:t>
            </a:r>
            <a:r>
              <a:rPr lang="en-US" altLang="zh-CN" sz="2800" dirty="0">
                <a:solidFill>
                  <a:srgbClr val="7030A0"/>
                </a:solidFill>
                <a:latin typeface="华文新魏" panose="02010800040101010101" pitchFamily="2" charset="-122"/>
                <a:ea typeface="华文新魏" panose="02010800040101010101" pitchFamily="2" charset="-122"/>
              </a:rPr>
              <a:t>——</a:t>
            </a:r>
            <a:r>
              <a:rPr lang="zh-CN" altLang="en-US" sz="2800" dirty="0">
                <a:solidFill>
                  <a:srgbClr val="7030A0"/>
                </a:solidFill>
                <a:latin typeface="华文新魏" panose="02010800040101010101" pitchFamily="2" charset="-122"/>
                <a:ea typeface="华文新魏" panose="02010800040101010101" pitchFamily="2" charset="-122"/>
              </a:rPr>
              <a:t>（梁洪霞，我国多省市“限制妇女堕胎”规定的合宪性探究</a:t>
            </a:r>
            <a:r>
              <a:rPr lang="en-US" altLang="zh-CN" sz="2800" dirty="0">
                <a:solidFill>
                  <a:srgbClr val="7030A0"/>
                </a:solidFill>
                <a:latin typeface="华文新魏" panose="02010800040101010101" pitchFamily="2" charset="-122"/>
                <a:ea typeface="华文新魏" panose="02010800040101010101" pitchFamily="2" charset="-122"/>
              </a:rPr>
              <a:t>[J]</a:t>
            </a:r>
            <a:r>
              <a:rPr lang="zh-CN" altLang="en-US" sz="2800" dirty="0">
                <a:solidFill>
                  <a:srgbClr val="7030A0"/>
                </a:solidFill>
                <a:latin typeface="华文新魏" panose="02010800040101010101" pitchFamily="2" charset="-122"/>
                <a:ea typeface="华文新魏" panose="02010800040101010101" pitchFamily="2" charset="-122"/>
              </a:rPr>
              <a:t>，北方法学</a:t>
            </a:r>
            <a:r>
              <a:rPr lang="en-US" altLang="zh-CN" sz="2800" dirty="0">
                <a:solidFill>
                  <a:srgbClr val="7030A0"/>
                </a:solidFill>
                <a:latin typeface="华文新魏" panose="02010800040101010101" pitchFamily="2" charset="-122"/>
                <a:ea typeface="华文新魏" panose="02010800040101010101" pitchFamily="2" charset="-122"/>
              </a:rPr>
              <a:t>,2018.</a:t>
            </a:r>
            <a:r>
              <a:rPr lang="zh-CN" altLang="en-US" sz="2800" dirty="0">
                <a:solidFill>
                  <a:srgbClr val="7030A0"/>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36170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381016-78DC-49EB-85A4-887DF7FABBED}"/>
              </a:ext>
            </a:extLst>
          </p:cNvPr>
          <p:cNvSpPr>
            <a:spLocks noGrp="1"/>
          </p:cNvSpPr>
          <p:nvPr>
            <p:ph idx="1"/>
          </p:nvPr>
        </p:nvSpPr>
        <p:spPr>
          <a:xfrm>
            <a:off x="589625" y="656949"/>
            <a:ext cx="10312153" cy="5708342"/>
          </a:xfrm>
        </p:spPr>
        <p:txBody>
          <a:bodyPr>
            <a:normAutofit/>
          </a:bodyPr>
          <a:lstStyle/>
          <a:p>
            <a:pPr>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中国的堕胎问题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）中国的“人流”数据</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C0AA3877-487D-D62C-7D9C-247B9AB2A7FF}"/>
              </a:ext>
            </a:extLst>
          </p:cNvPr>
          <p:cNvSpPr txBox="1"/>
          <p:nvPr/>
        </p:nvSpPr>
        <p:spPr>
          <a:xfrm>
            <a:off x="7759084" y="3235001"/>
            <a:ext cx="4065972" cy="1569660"/>
          </a:xfrm>
          <a:prstGeom prst="rect">
            <a:avLst/>
          </a:prstGeom>
          <a:solidFill>
            <a:srgbClr val="FFFF00"/>
          </a:solidFill>
        </p:spPr>
        <p:txBody>
          <a:bodyPr wrap="square" rtlCol="0">
            <a:spAutoFit/>
          </a:bodyPr>
          <a:lstStyle/>
          <a:p>
            <a:r>
              <a:rPr lang="zh-CN" altLang="en-US" sz="2400" dirty="0">
                <a:solidFill>
                  <a:srgbClr val="7030A0"/>
                </a:solidFill>
                <a:latin typeface="华文新魏" panose="02010800040101010101" pitchFamily="2" charset="-122"/>
                <a:ea typeface="华文新魏" panose="02010800040101010101" pitchFamily="2" charset="-122"/>
              </a:rPr>
              <a:t>①</a:t>
            </a:r>
            <a:r>
              <a:rPr lang="en-US" altLang="zh-CN" sz="2400" dirty="0">
                <a:solidFill>
                  <a:srgbClr val="7030A0"/>
                </a:solidFill>
                <a:latin typeface="华文新魏" panose="02010800040101010101" pitchFamily="2" charset="-122"/>
                <a:ea typeface="华文新魏" panose="02010800040101010101" pitchFamily="2" charset="-122"/>
              </a:rPr>
              <a:t>2005-2017</a:t>
            </a:r>
            <a:r>
              <a:rPr lang="zh-CN" altLang="en-US" sz="2400" dirty="0">
                <a:solidFill>
                  <a:srgbClr val="7030A0"/>
                </a:solidFill>
                <a:latin typeface="华文新魏" panose="02010800040101010101" pitchFamily="2" charset="-122"/>
                <a:ea typeface="华文新魏" panose="02010800040101010101" pitchFamily="2" charset="-122"/>
              </a:rPr>
              <a:t>年，</a:t>
            </a:r>
            <a:r>
              <a:rPr lang="en-US" altLang="zh-CN" sz="2400" dirty="0">
                <a:solidFill>
                  <a:srgbClr val="7030A0"/>
                </a:solidFill>
                <a:latin typeface="华文新魏" panose="02010800040101010101" pitchFamily="2" charset="-122"/>
                <a:ea typeface="华文新魏" panose="02010800040101010101" pitchFamily="2" charset="-122"/>
              </a:rPr>
              <a:t>900</a:t>
            </a:r>
            <a:r>
              <a:rPr lang="zh-CN" altLang="en-US" sz="2400" dirty="0">
                <a:solidFill>
                  <a:srgbClr val="7030A0"/>
                </a:solidFill>
                <a:latin typeface="华文新魏" panose="02010800040101010101" pitchFamily="2" charset="-122"/>
                <a:ea typeface="华文新魏" panose="02010800040101010101" pitchFamily="2" charset="-122"/>
              </a:rPr>
              <a:t>万</a:t>
            </a:r>
            <a:r>
              <a:rPr lang="en-US" altLang="zh-CN" sz="2400" dirty="0">
                <a:solidFill>
                  <a:srgbClr val="7030A0"/>
                </a:solidFill>
                <a:latin typeface="华文新魏" panose="02010800040101010101" pitchFamily="2" charset="-122"/>
                <a:ea typeface="华文新魏" panose="02010800040101010101" pitchFamily="2" charset="-122"/>
              </a:rPr>
              <a:t>+/</a:t>
            </a:r>
            <a:r>
              <a:rPr lang="zh-CN" altLang="en-US" sz="2400" dirty="0">
                <a:solidFill>
                  <a:srgbClr val="7030A0"/>
                </a:solidFill>
                <a:latin typeface="华文新魏" panose="02010800040101010101" pitchFamily="2" charset="-122"/>
                <a:ea typeface="华文新魏" panose="02010800040101010101" pitchFamily="2" charset="-122"/>
              </a:rPr>
              <a:t>年的有</a:t>
            </a:r>
            <a:r>
              <a:rPr lang="en-US" altLang="zh-CN" sz="2400" dirty="0">
                <a:solidFill>
                  <a:srgbClr val="7030A0"/>
                </a:solidFill>
                <a:latin typeface="华文新魏" panose="02010800040101010101" pitchFamily="2" charset="-122"/>
                <a:ea typeface="华文新魏" panose="02010800040101010101" pitchFamily="2" charset="-122"/>
              </a:rPr>
              <a:t>5</a:t>
            </a:r>
            <a:r>
              <a:rPr lang="zh-CN" altLang="en-US" sz="2400" dirty="0">
                <a:solidFill>
                  <a:srgbClr val="7030A0"/>
                </a:solidFill>
                <a:latin typeface="华文新魏" panose="02010800040101010101" pitchFamily="2" charset="-122"/>
                <a:ea typeface="华文新魏" panose="02010800040101010101" pitchFamily="2" charset="-122"/>
              </a:rPr>
              <a:t>年（</a:t>
            </a:r>
            <a:r>
              <a:rPr lang="en-US" altLang="zh-CN" sz="2400" dirty="0">
                <a:solidFill>
                  <a:srgbClr val="7030A0"/>
                </a:solidFill>
                <a:latin typeface="华文新魏" panose="02010800040101010101" pitchFamily="2" charset="-122"/>
                <a:ea typeface="华文新魏" panose="02010800040101010101" pitchFamily="2" charset="-122"/>
              </a:rPr>
              <a:t>08/14/15/16/17</a:t>
            </a:r>
            <a:r>
              <a:rPr lang="zh-CN" altLang="en-US" sz="2400" dirty="0">
                <a:solidFill>
                  <a:srgbClr val="7030A0"/>
                </a:solidFill>
                <a:latin typeface="华文新魏" panose="02010800040101010101" pitchFamily="2" charset="-122"/>
                <a:ea typeface="华文新魏" panose="02010800040101010101" pitchFamily="2" charset="-122"/>
              </a:rPr>
              <a:t>）；</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②</a:t>
            </a:r>
            <a:r>
              <a:rPr lang="en-US" altLang="zh-CN" sz="2400" dirty="0">
                <a:solidFill>
                  <a:srgbClr val="7030A0"/>
                </a:solidFill>
                <a:latin typeface="华文新魏" panose="02010800040101010101" pitchFamily="2" charset="-122"/>
                <a:ea typeface="华文新魏" panose="02010800040101010101" pitchFamily="2" charset="-122"/>
              </a:rPr>
              <a:t>2018</a:t>
            </a:r>
            <a:r>
              <a:rPr lang="zh-CN" altLang="en-US" sz="2400" dirty="0">
                <a:solidFill>
                  <a:srgbClr val="7030A0"/>
                </a:solidFill>
                <a:latin typeface="华文新魏" panose="02010800040101010101" pitchFamily="2" charset="-122"/>
                <a:ea typeface="华文新魏" panose="02010800040101010101" pitchFamily="2" charset="-122"/>
              </a:rPr>
              <a:t>年，</a:t>
            </a:r>
            <a:r>
              <a:rPr lang="en-US" altLang="zh-CN" sz="2400" dirty="0">
                <a:solidFill>
                  <a:srgbClr val="7030A0"/>
                </a:solidFill>
                <a:latin typeface="华文新魏" panose="02010800040101010101" pitchFamily="2" charset="-122"/>
                <a:ea typeface="华文新魏" panose="02010800040101010101" pitchFamily="2" charset="-122"/>
              </a:rPr>
              <a:t>974</a:t>
            </a:r>
            <a:r>
              <a:rPr lang="zh-CN" altLang="en-US" sz="2400" dirty="0">
                <a:solidFill>
                  <a:srgbClr val="7030A0"/>
                </a:solidFill>
                <a:latin typeface="华文新魏" panose="02010800040101010101" pitchFamily="2" charset="-122"/>
                <a:ea typeface="华文新魏" panose="02010800040101010101" pitchFamily="2" charset="-122"/>
              </a:rPr>
              <a:t>万；</a:t>
            </a:r>
            <a:endParaRPr lang="en-US" altLang="zh-CN" sz="2400" dirty="0">
              <a:solidFill>
                <a:srgbClr val="7030A0"/>
              </a:solidFill>
              <a:latin typeface="华文新魏" panose="02010800040101010101" pitchFamily="2" charset="-122"/>
              <a:ea typeface="华文新魏" panose="02010800040101010101" pitchFamily="2" charset="-122"/>
            </a:endParaRPr>
          </a:p>
          <a:p>
            <a:r>
              <a:rPr lang="zh-CN" altLang="en-US" sz="2400" dirty="0">
                <a:solidFill>
                  <a:srgbClr val="7030A0"/>
                </a:solidFill>
                <a:latin typeface="华文新魏" panose="02010800040101010101" pitchFamily="2" charset="-122"/>
                <a:ea typeface="华文新魏" panose="02010800040101010101" pitchFamily="2" charset="-122"/>
              </a:rPr>
              <a:t>③</a:t>
            </a:r>
            <a:r>
              <a:rPr lang="en-US" altLang="zh-CN" sz="2400" dirty="0">
                <a:solidFill>
                  <a:srgbClr val="7030A0"/>
                </a:solidFill>
                <a:latin typeface="华文新魏" panose="02010800040101010101" pitchFamily="2" charset="-122"/>
                <a:ea typeface="华文新魏" panose="02010800040101010101" pitchFamily="2" charset="-122"/>
              </a:rPr>
              <a:t>2019</a:t>
            </a:r>
            <a:r>
              <a:rPr lang="zh-CN" altLang="en-US" sz="2400" dirty="0">
                <a:solidFill>
                  <a:srgbClr val="7030A0"/>
                </a:solidFill>
                <a:latin typeface="华文新魏" panose="02010800040101010101" pitchFamily="2" charset="-122"/>
                <a:ea typeface="华文新魏" panose="02010800040101010101" pitchFamily="2" charset="-122"/>
              </a:rPr>
              <a:t>年，</a:t>
            </a:r>
            <a:r>
              <a:rPr lang="en-US" altLang="zh-CN" sz="2400" dirty="0">
                <a:solidFill>
                  <a:srgbClr val="7030A0"/>
                </a:solidFill>
                <a:latin typeface="华文新魏" panose="02010800040101010101" pitchFamily="2" charset="-122"/>
                <a:ea typeface="华文新魏" panose="02010800040101010101" pitchFamily="2" charset="-122"/>
              </a:rPr>
              <a:t>976.2</a:t>
            </a:r>
            <a:r>
              <a:rPr lang="zh-CN" altLang="en-US" sz="2400" dirty="0">
                <a:solidFill>
                  <a:srgbClr val="7030A0"/>
                </a:solidFill>
                <a:latin typeface="华文新魏" panose="02010800040101010101" pitchFamily="2" charset="-122"/>
                <a:ea typeface="华文新魏" panose="02010800040101010101" pitchFamily="2" charset="-122"/>
              </a:rPr>
              <a:t>万；</a:t>
            </a:r>
          </a:p>
        </p:txBody>
      </p:sp>
      <p:pic>
        <p:nvPicPr>
          <p:cNvPr id="7" name="图片 6">
            <a:extLst>
              <a:ext uri="{FF2B5EF4-FFF2-40B4-BE49-F238E27FC236}">
                <a16:creationId xmlns:a16="http://schemas.microsoft.com/office/drawing/2014/main" id="{D956DC0A-3C95-E670-A45E-0C7EE95A8B8B}"/>
              </a:ext>
            </a:extLst>
          </p:cNvPr>
          <p:cNvPicPr>
            <a:picLocks noChangeAspect="1"/>
          </p:cNvPicPr>
          <p:nvPr/>
        </p:nvPicPr>
        <p:blipFill rotWithShape="1">
          <a:blip r:embed="rId2"/>
          <a:srcRect l="3295" r="2946"/>
          <a:stretch/>
        </p:blipFill>
        <p:spPr>
          <a:xfrm>
            <a:off x="736107" y="1914712"/>
            <a:ext cx="6769963" cy="4680600"/>
          </a:xfrm>
          <a:prstGeom prst="rect">
            <a:avLst/>
          </a:prstGeom>
        </p:spPr>
      </p:pic>
      <p:sp>
        <p:nvSpPr>
          <p:cNvPr id="9" name="文本框 8">
            <a:extLst>
              <a:ext uri="{FF2B5EF4-FFF2-40B4-BE49-F238E27FC236}">
                <a16:creationId xmlns:a16="http://schemas.microsoft.com/office/drawing/2014/main" id="{C3FEEAB5-C25E-6AEE-49FE-8AAE1325EE80}"/>
              </a:ext>
            </a:extLst>
          </p:cNvPr>
          <p:cNvSpPr txBox="1"/>
          <p:nvPr/>
        </p:nvSpPr>
        <p:spPr>
          <a:xfrm>
            <a:off x="5180121" y="1307767"/>
            <a:ext cx="3564384" cy="369332"/>
          </a:xfrm>
          <a:prstGeom prst="rect">
            <a:avLst/>
          </a:prstGeom>
          <a:solidFill>
            <a:srgbClr val="FFFF00"/>
          </a:solidFill>
        </p:spPr>
        <p:txBody>
          <a:bodyPr wrap="square" rtlCol="0">
            <a:spAutoFit/>
          </a:bodyPr>
          <a:lstStyle/>
          <a:p>
            <a:r>
              <a:rPr lang="en-US" altLang="zh-CN"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hlinkClick r:id="rId3"/>
              </a:rPr>
              <a:t>https://www.bilibili.com/video/BV1jY41137VP/?spm_id_from=333.337.search-card.all.click&amp;vd_source=f4998dc9567dd28d97034f555e296811</a:t>
            </a:r>
            <a:r>
              <a:rPr lang="en-US" altLang="zh-CN"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en-US"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6195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381016-78DC-49EB-85A4-887DF7FABBED}"/>
              </a:ext>
            </a:extLst>
          </p:cNvPr>
          <p:cNvSpPr>
            <a:spLocks noGrp="1"/>
          </p:cNvSpPr>
          <p:nvPr>
            <p:ph idx="1"/>
          </p:nvPr>
        </p:nvSpPr>
        <p:spPr>
          <a:xfrm>
            <a:off x="562992" y="701336"/>
            <a:ext cx="10010313" cy="5628443"/>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年，国家卫计委科学技术研究所研究员吴尚纯透露，中国每年有统计的接受</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人工流产手术人次多达</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1300</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万，重复流产率高达</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55.9%</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，并呈现低龄化的趋势。</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他表示，资料显示，</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育龄妇女流产率最低是的西欧，平均为</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11‰</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，美国波动在</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20‰-30‰</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，而中国高达</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62‰</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中国流产妇女中，重复流产率为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55.9%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次以上频繁流产比例为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13.5%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重复流产的时间间隔为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0.5-1.5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年。半年内重复流产、多次人工流产和</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岁以下人工流产已经占据了高危流产的前</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位。</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2021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月，中国计生协会党组书记、常务副会长王培安提到：</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“青少年已成为人工流产的主要人群之一。未婚青少年每年人工流产近</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400</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万人，占我国人工流产总数的</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40%</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19%</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有多次流产经历。”</a:t>
            </a:r>
            <a:endPar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2562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46C626-6541-4761-998D-F2942687D99E}"/>
              </a:ext>
            </a:extLst>
          </p:cNvPr>
          <p:cNvSpPr>
            <a:spLocks noGrp="1"/>
          </p:cNvSpPr>
          <p:nvPr>
            <p:ph idx="1"/>
          </p:nvPr>
        </p:nvSpPr>
        <p:spPr>
          <a:xfrm>
            <a:off x="503124" y="734628"/>
            <a:ext cx="10114569" cy="5388744"/>
          </a:xfrm>
        </p:spPr>
        <p:txBody>
          <a:bodyPr>
            <a:normAutofit/>
          </a:bodyPr>
          <a:lstStyle/>
          <a:p>
            <a:pPr>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）大学生群体对待人流的态度：</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①</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信息时报</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曾对</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2000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多名在线实名注册的广东籍大学生进行调查。</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该调查显示，超过七成学生认为同居是正常现象，而近五成大学生表示如果同居怀孕会选择流产。</a:t>
            </a:r>
            <a:endPar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②</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2009</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月对广州地区中山大学、华南理工等</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所高校开展了“大学生生命教育问卷调查”。调查数据表明，</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大部分大学生对堕胎现象并不持强烈反对态度，视堕胎为道德败坏的只占少数，</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而且对女大学生的堕胎现象也并不陌生，近五成的学生偶尔听说过，认为较常见甚至是普遍现象的也不少。很多女大学生一般采取比较隐秘的堕胎方式，如自行药流，或者选择节假日到医院进行人工流产。</a:t>
            </a:r>
          </a:p>
          <a:p>
            <a:endParaRPr lang="zh-CN" altLang="en-US" dirty="0"/>
          </a:p>
        </p:txBody>
      </p:sp>
    </p:spTree>
    <p:extLst>
      <p:ext uri="{BB962C8B-B14F-4D97-AF65-F5344CB8AC3E}">
        <p14:creationId xmlns:p14="http://schemas.microsoft.com/office/powerpoint/2010/main" val="282674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46C626-6541-4761-998D-F2942687D99E}"/>
              </a:ext>
            </a:extLst>
          </p:cNvPr>
          <p:cNvSpPr>
            <a:spLocks noGrp="1"/>
          </p:cNvSpPr>
          <p:nvPr>
            <p:ph idx="1"/>
          </p:nvPr>
        </p:nvSpPr>
        <p:spPr>
          <a:xfrm>
            <a:off x="754602" y="772357"/>
            <a:ext cx="9792070" cy="6085643"/>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③</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2016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年对福建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924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名在校大学生进行问卷调查。结果</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有人工流产经历的占有过性经历的</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10.3%</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，其中有</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人</a:t>
            </a:r>
            <a:r>
              <a:rPr lang="en-US" altLang="zh-CN"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(25.9%) </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不是在正规医疗场所进行人工流产。</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大学生对负压吸引术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(17.8%)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、钳刮术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(38.3%)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的知晓率较低，知道人工流产可能引起宫颈和宫腔粘连、盆腔感染、宫外孕等疾病的人不到一半。</a:t>
            </a:r>
            <a:endParaRPr lang="zh-CN" altLang="en-US" sz="1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E971FB7-601D-E756-008C-A96941D0C239}"/>
              </a:ext>
            </a:extLst>
          </p:cNvPr>
          <p:cNvPicPr>
            <a:picLocks noChangeAspect="1"/>
          </p:cNvPicPr>
          <p:nvPr/>
        </p:nvPicPr>
        <p:blipFill>
          <a:blip r:embed="rId2"/>
          <a:stretch>
            <a:fillRect/>
          </a:stretch>
        </p:blipFill>
        <p:spPr>
          <a:xfrm>
            <a:off x="917358" y="3429000"/>
            <a:ext cx="5818386" cy="3078332"/>
          </a:xfrm>
          <a:prstGeom prst="rect">
            <a:avLst/>
          </a:prstGeom>
        </p:spPr>
      </p:pic>
      <p:pic>
        <p:nvPicPr>
          <p:cNvPr id="2" name="图片 1">
            <a:extLst>
              <a:ext uri="{FF2B5EF4-FFF2-40B4-BE49-F238E27FC236}">
                <a16:creationId xmlns:a16="http://schemas.microsoft.com/office/drawing/2014/main" id="{C09E340B-CAFC-D39F-EE16-88A256B46EFA}"/>
              </a:ext>
            </a:extLst>
          </p:cNvPr>
          <p:cNvPicPr>
            <a:picLocks noChangeAspect="1"/>
          </p:cNvPicPr>
          <p:nvPr/>
        </p:nvPicPr>
        <p:blipFill>
          <a:blip r:embed="rId3"/>
          <a:stretch>
            <a:fillRect/>
          </a:stretch>
        </p:blipFill>
        <p:spPr>
          <a:xfrm>
            <a:off x="7291577" y="3151536"/>
            <a:ext cx="3052192" cy="3355796"/>
          </a:xfrm>
          <a:prstGeom prst="rect">
            <a:avLst/>
          </a:prstGeom>
        </p:spPr>
      </p:pic>
    </p:spTree>
    <p:extLst>
      <p:ext uri="{BB962C8B-B14F-4D97-AF65-F5344CB8AC3E}">
        <p14:creationId xmlns:p14="http://schemas.microsoft.com/office/powerpoint/2010/main" val="216730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CF0C4D-E423-4353-8076-1B5337408633}"/>
              </a:ext>
            </a:extLst>
          </p:cNvPr>
          <p:cNvSpPr>
            <a:spLocks noGrp="1"/>
          </p:cNvSpPr>
          <p:nvPr>
            <p:ph idx="1"/>
          </p:nvPr>
        </p:nvSpPr>
        <p:spPr>
          <a:xfrm>
            <a:off x="634014" y="725113"/>
            <a:ext cx="9823881" cy="5817729"/>
          </a:xfrm>
        </p:spPr>
        <p:txBody>
          <a:bodyPr>
            <a:normAutofit/>
          </a:bodyPr>
          <a:lstStyle/>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总结与反思</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现状：我国人流量居高不下，是一个无法回避的社会问题。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问题</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我国社会没有形成对胎儿生命权的重视，与西方国家（重视胎儿生命权）相比，是差异还是差距？为什么？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）一种观点认为，由于我国没有像西方社会那样赋予胎儿生命权，使得我国人流量居高不下。所以，要想降低人流量，应该在社会上逐渐培养并形成“尊重胎儿生命权”的理念。你怎么看待这种观点？</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）一种观点认为，比之美国一些州严格的堕胎法案，我国现行的法律法规更为宽松，因此更能体现对女性自主权的尊重。你是否认同？</a:t>
            </a:r>
          </a:p>
          <a:p>
            <a:pPr algn="just">
              <a:lnSpc>
                <a:spcPct val="100000"/>
              </a:lnSpc>
              <a:spcBef>
                <a:spcPts val="600"/>
              </a:spcBef>
              <a:spcAft>
                <a:spcPts val="600"/>
              </a:spcAft>
            </a:pP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1F6EFF38-ABBF-C15C-588B-3EAC149C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9150">
            <a:off x="10509306" y="4696077"/>
            <a:ext cx="1489763" cy="2220765"/>
          </a:xfrm>
          <a:prstGeom prst="rect">
            <a:avLst/>
          </a:prstGeom>
        </p:spPr>
      </p:pic>
    </p:spTree>
    <p:extLst>
      <p:ext uri="{BB962C8B-B14F-4D97-AF65-F5344CB8AC3E}">
        <p14:creationId xmlns:p14="http://schemas.microsoft.com/office/powerpoint/2010/main" val="38320225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F25D8B-CE0F-8A97-5360-A49608E15265}"/>
              </a:ext>
            </a:extLst>
          </p:cNvPr>
          <p:cNvSpPr txBox="1"/>
          <p:nvPr>
            <p:custDataLst>
              <p:tags r:id="rId2"/>
            </p:custDataLst>
          </p:nvPr>
        </p:nvSpPr>
        <p:spPr>
          <a:xfrm>
            <a:off x="633829" y="933304"/>
            <a:ext cx="9753600" cy="1718945"/>
          </a:xfrm>
          <a:prstGeom prst="rect">
            <a:avLst/>
          </a:prstGeom>
          <a:noFill/>
        </p:spPr>
        <p:txBody>
          <a:bodyPr vert="horz" wrap="square"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a:t>
            </a:r>
            <a:r>
              <a:rPr kumimoji="0" lang="en-US" altLang="zh-CN"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1</a:t>
            </a:r>
            <a:r>
              <a:rPr kumimoji="0" lang="zh-CN" altLang="en-US" sz="2800" b="0"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sym typeface="Microsoft Yahei" panose="020B0503020204020204" pitchFamily="34" charset="-122"/>
              </a:rPr>
              <a:t>）我国社会没有形成对胎儿生命权的重视，与西方国家（重视胎儿生命权）相比，是差异还是差距？为什么？</a:t>
            </a:r>
          </a:p>
        </p:txBody>
      </p:sp>
      <p:sp>
        <p:nvSpPr>
          <p:cNvPr id="5" name="矩形: 圆角 4">
            <a:extLst>
              <a:ext uri="{FF2B5EF4-FFF2-40B4-BE49-F238E27FC236}">
                <a16:creationId xmlns:a16="http://schemas.microsoft.com/office/drawing/2014/main" id="{2D851A57-01AA-150F-E2C6-7A8F24D6F049}"/>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099B00E1-4541-F815-7B93-57673A61B27B}"/>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85E16D3D-AF37-DC76-7D08-0C92DABCC2F9}"/>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5EE0ED8E-6508-2FD0-DDEF-E63B7E012932}"/>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3C9FB5D7-82CE-ABA4-3A3C-1A41577AC479}"/>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87118503-12F6-3031-D5FB-682329D00052}"/>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084EFD04-A357-BE19-3FC3-0339D3D290F1}"/>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F8CFE13-5C65-1D51-3647-9D1DA262EE0E}"/>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92666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D7AA8-B6E7-4775-9F23-AA4BF11CA671}"/>
              </a:ext>
            </a:extLst>
          </p:cNvPr>
          <p:cNvSpPr>
            <a:spLocks noGrp="1"/>
          </p:cNvSpPr>
          <p:nvPr>
            <p:ph type="title"/>
          </p:nvPr>
        </p:nvSpPr>
        <p:spPr>
          <a:xfrm>
            <a:off x="523783" y="523781"/>
            <a:ext cx="9692640" cy="581613"/>
          </a:xfrm>
        </p:spPr>
        <p:txBody>
          <a:bodyPr>
            <a:normAutofit/>
          </a:bodyPr>
          <a:lstStyle/>
          <a:p>
            <a:r>
              <a:rPr lang="zh-CN" altLang="en-US" sz="2800" dirty="0">
                <a:latin typeface="楷体" panose="02010609060101010101" pitchFamily="49" charset="-122"/>
                <a:ea typeface="楷体" panose="02010609060101010101" pitchFamily="49" charset="-122"/>
              </a:rPr>
              <a:t>第一节 罗伊诉韦德案翻案</a:t>
            </a:r>
          </a:p>
        </p:txBody>
      </p:sp>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1553592"/>
            <a:ext cx="10005134" cy="4626546"/>
          </a:xfrm>
        </p:spPr>
        <p:txBody>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2022</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月</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24</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日，美国最高法院推翻了</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1973</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年“罗伊诉韦德案”裁决，</a:t>
            </a:r>
            <a:r>
              <a:rPr kumimoji="0" lang="zh-CN" altLang="en-US"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宣布堕胎权不再是一项宪法权利（</a:t>
            </a:r>
            <a:r>
              <a:rPr kumimoji="0" lang="en-US" altLang="zh-CN"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constitutional right</a:t>
            </a:r>
            <a:r>
              <a:rPr kumimoji="0" lang="zh-CN" altLang="en-US"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），进而赋予各州制定堕胎法的权力。</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这一裁定引发了极大争议。</a:t>
            </a:r>
            <a:endParaRPr lang="zh-CN" altLang="en-US" dirty="0"/>
          </a:p>
        </p:txBody>
      </p:sp>
      <p:pic>
        <p:nvPicPr>
          <p:cNvPr id="8" name="图片 7">
            <a:extLst>
              <a:ext uri="{FF2B5EF4-FFF2-40B4-BE49-F238E27FC236}">
                <a16:creationId xmlns:a16="http://schemas.microsoft.com/office/drawing/2014/main" id="{D6B30B6C-0A9B-ADF5-0143-812AE13F7E4B}"/>
              </a:ext>
            </a:extLst>
          </p:cNvPr>
          <p:cNvPicPr>
            <a:picLocks noChangeAspect="1"/>
          </p:cNvPicPr>
          <p:nvPr/>
        </p:nvPicPr>
        <p:blipFill>
          <a:blip r:embed="rId2"/>
          <a:stretch>
            <a:fillRect/>
          </a:stretch>
        </p:blipFill>
        <p:spPr>
          <a:xfrm>
            <a:off x="672533" y="3111002"/>
            <a:ext cx="3634759" cy="2463155"/>
          </a:xfrm>
          <a:prstGeom prst="rect">
            <a:avLst/>
          </a:prstGeom>
        </p:spPr>
      </p:pic>
      <p:pic>
        <p:nvPicPr>
          <p:cNvPr id="9" name="图片 8">
            <a:extLst>
              <a:ext uri="{FF2B5EF4-FFF2-40B4-BE49-F238E27FC236}">
                <a16:creationId xmlns:a16="http://schemas.microsoft.com/office/drawing/2014/main" id="{2A0052A5-A011-197C-CEFC-74E16F2E52B5}"/>
              </a:ext>
            </a:extLst>
          </p:cNvPr>
          <p:cNvPicPr>
            <a:picLocks noChangeAspect="1"/>
          </p:cNvPicPr>
          <p:nvPr/>
        </p:nvPicPr>
        <p:blipFill>
          <a:blip r:embed="rId3"/>
          <a:stretch>
            <a:fillRect/>
          </a:stretch>
        </p:blipFill>
        <p:spPr>
          <a:xfrm>
            <a:off x="4471349" y="3111002"/>
            <a:ext cx="3694733" cy="2463155"/>
          </a:xfrm>
          <a:prstGeom prst="rect">
            <a:avLst/>
          </a:prstGeom>
        </p:spPr>
      </p:pic>
      <p:sp>
        <p:nvSpPr>
          <p:cNvPr id="10" name="文本框 9">
            <a:extLst>
              <a:ext uri="{FF2B5EF4-FFF2-40B4-BE49-F238E27FC236}">
                <a16:creationId xmlns:a16="http://schemas.microsoft.com/office/drawing/2014/main" id="{4520A3AA-BC67-C8B0-9ABB-2302CF1B39B8}"/>
              </a:ext>
            </a:extLst>
          </p:cNvPr>
          <p:cNvSpPr txBox="1"/>
          <p:nvPr/>
        </p:nvSpPr>
        <p:spPr>
          <a:xfrm>
            <a:off x="8330139" y="3221254"/>
            <a:ext cx="3795098" cy="2246769"/>
          </a:xfrm>
          <a:prstGeom prst="rect">
            <a:avLst/>
          </a:prstGeom>
          <a:solidFill>
            <a:srgbClr val="FFFF00"/>
          </a:solidFill>
        </p:spPr>
        <p:txBody>
          <a:bodyPr wrap="square" rtlCol="0">
            <a:spAutoFit/>
          </a:bodyPr>
          <a:lstStyle/>
          <a:p>
            <a:r>
              <a:rPr lang="zh-CN" altLang="en-US" sz="2800" dirty="0">
                <a:solidFill>
                  <a:srgbClr val="7030A0"/>
                </a:solidFill>
                <a:latin typeface="华文新魏" panose="02010800040101010101" pitchFamily="2" charset="-122"/>
                <a:ea typeface="华文新魏" panose="02010800040101010101" pitchFamily="2" charset="-122"/>
              </a:rPr>
              <a:t>关注：</a:t>
            </a:r>
            <a:endParaRPr lang="en-US" altLang="zh-CN" sz="2800" dirty="0">
              <a:solidFill>
                <a:srgbClr val="7030A0"/>
              </a:solidFill>
              <a:latin typeface="华文新魏" panose="02010800040101010101" pitchFamily="2" charset="-122"/>
              <a:ea typeface="华文新魏" panose="02010800040101010101" pitchFamily="2" charset="-122"/>
            </a:endParaRPr>
          </a:p>
          <a:p>
            <a:r>
              <a:rPr lang="zh-CN" altLang="en-US" sz="2800" dirty="0">
                <a:solidFill>
                  <a:srgbClr val="7030A0"/>
                </a:solidFill>
                <a:latin typeface="华文新魏" panose="02010800040101010101" pitchFamily="2" charset="-122"/>
                <a:ea typeface="华文新魏" panose="02010800040101010101" pitchFamily="2" charset="-122"/>
              </a:rPr>
              <a:t>（</a:t>
            </a:r>
            <a:r>
              <a:rPr lang="en-US" altLang="zh-CN" sz="2800" dirty="0">
                <a:solidFill>
                  <a:srgbClr val="7030A0"/>
                </a:solidFill>
                <a:latin typeface="华文新魏" panose="02010800040101010101" pitchFamily="2" charset="-122"/>
                <a:ea typeface="华文新魏" panose="02010800040101010101" pitchFamily="2" charset="-122"/>
              </a:rPr>
              <a:t>1</a:t>
            </a:r>
            <a:r>
              <a:rPr lang="zh-CN" altLang="en-US" sz="2800" dirty="0">
                <a:solidFill>
                  <a:srgbClr val="7030A0"/>
                </a:solidFill>
                <a:latin typeface="华文新魏" panose="02010800040101010101" pitchFamily="2" charset="-122"/>
                <a:ea typeface="华文新魏" panose="02010800040101010101" pitchFamily="2" charset="-122"/>
              </a:rPr>
              <a:t>）“罗伊诉韦德案”说了什么？</a:t>
            </a:r>
            <a:endParaRPr lang="en-US" altLang="zh-CN" sz="2800" dirty="0">
              <a:solidFill>
                <a:srgbClr val="7030A0"/>
              </a:solidFill>
              <a:latin typeface="华文新魏" panose="02010800040101010101" pitchFamily="2" charset="-122"/>
              <a:ea typeface="华文新魏" panose="02010800040101010101" pitchFamily="2" charset="-122"/>
            </a:endParaRPr>
          </a:p>
          <a:p>
            <a:r>
              <a:rPr lang="zh-CN" altLang="en-US" sz="2800" dirty="0">
                <a:solidFill>
                  <a:srgbClr val="7030A0"/>
                </a:solidFill>
                <a:latin typeface="华文新魏" panose="02010800040101010101" pitchFamily="2" charset="-122"/>
                <a:ea typeface="华文新魏" panose="02010800040101010101" pitchFamily="2" charset="-122"/>
              </a:rPr>
              <a:t>（</a:t>
            </a:r>
            <a:r>
              <a:rPr lang="en-US" altLang="zh-CN" sz="2800" dirty="0">
                <a:solidFill>
                  <a:srgbClr val="7030A0"/>
                </a:solidFill>
                <a:latin typeface="华文新魏" panose="02010800040101010101" pitchFamily="2" charset="-122"/>
                <a:ea typeface="华文新魏" panose="02010800040101010101" pitchFamily="2" charset="-122"/>
              </a:rPr>
              <a:t>2</a:t>
            </a:r>
            <a:r>
              <a:rPr lang="zh-CN" altLang="en-US" sz="2800" dirty="0">
                <a:solidFill>
                  <a:srgbClr val="7030A0"/>
                </a:solidFill>
                <a:latin typeface="华文新魏" panose="02010800040101010101" pitchFamily="2" charset="-122"/>
                <a:ea typeface="华文新魏" panose="02010800040101010101" pitchFamily="2" charset="-122"/>
              </a:rPr>
              <a:t>）本次最高法院的裁定推翻的又是什么？</a:t>
            </a:r>
          </a:p>
        </p:txBody>
      </p:sp>
    </p:spTree>
    <p:extLst>
      <p:ext uri="{BB962C8B-B14F-4D97-AF65-F5344CB8AC3E}">
        <p14:creationId xmlns:p14="http://schemas.microsoft.com/office/powerpoint/2010/main" val="157402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F771F6-2E6D-9FEF-F85A-9016A5DD78CD}"/>
              </a:ext>
            </a:extLst>
          </p:cNvPr>
          <p:cNvSpPr txBox="1"/>
          <p:nvPr>
            <p:custDataLst>
              <p:tags r:id="rId2"/>
            </p:custDataLst>
          </p:nvPr>
        </p:nvSpPr>
        <p:spPr>
          <a:xfrm>
            <a:off x="704850" y="1104900"/>
            <a:ext cx="9753600" cy="2143125"/>
          </a:xfrm>
          <a:prstGeom prst="rect">
            <a:avLst/>
          </a:prstGeom>
          <a:noFill/>
        </p:spPr>
        <p:txBody>
          <a:bodyPr vert="horz" wrap="square" rtlCol="0" anchor="ctr" anchorCtr="0">
            <a:noAutofit/>
          </a:bodyPr>
          <a:lstStyle/>
          <a:p>
            <a:pPr marR="0" lvl="0" algn="just" defTabSz="914400" rtl="0" eaLnBrk="1" fontAlgn="auto" latinLnBrk="0" hangingPunct="1">
              <a:lnSpc>
                <a:spcPct val="100000"/>
              </a:lnSpc>
              <a:spcBef>
                <a:spcPts val="600"/>
              </a:spcBef>
              <a:spcAft>
                <a:spcPts val="600"/>
              </a:spcAft>
              <a:buClr>
                <a:srgbClr val="6F6F74"/>
              </a:buClr>
              <a:buSzPct val="80000"/>
              <a:tabLst/>
              <a:defRPr/>
            </a:pPr>
            <a:r>
              <a:rPr kumimoji="0" lang="zh-CN" altLang="en-US"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2</a:t>
            </a:r>
            <a:r>
              <a:rPr kumimoji="0" lang="zh-CN" altLang="en-US"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）一种观点认为，由于我国没有像西方社会那样赋予胎儿生命权，使得我国人流量居高不下。所以，要想降低人流量，应该在社会上逐渐培养并形成“尊重胎儿生命权”的理念。你怎么看待这种观点？</a:t>
            </a:r>
            <a:endParaRPr kumimoji="0" lang="en-US" altLang="zh-CN"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E18763A6-A096-C2E0-832C-9E023B280239}"/>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A6840664-76D1-6BE2-DC23-BCF5CE8FC4FB}"/>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03D66F70-F582-E0B8-E509-5B6B72AF3560}"/>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247B88CD-A32E-D4DB-E852-73DF35190842}"/>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7BBC6B67-8756-188C-13AD-B24D48EBA5DA}"/>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3F3B187D-AE82-B1E9-9207-79DFC57DFDD4}"/>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19EBE15F-2941-7826-EEC8-7116D26A1DF5}"/>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3C3E8A0-D0F7-C9BC-363B-5D851520BCE0}"/>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015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28D3BEC-E1BB-E7CE-CA61-9628E6A8BBCF}"/>
              </a:ext>
            </a:extLst>
          </p:cNvPr>
          <p:cNvSpPr txBox="1"/>
          <p:nvPr>
            <p:custDataLst>
              <p:tags r:id="rId2"/>
            </p:custDataLst>
          </p:nvPr>
        </p:nvSpPr>
        <p:spPr>
          <a:xfrm>
            <a:off x="775317" y="945719"/>
            <a:ext cx="9753600" cy="2143125"/>
          </a:xfrm>
          <a:prstGeom prst="rect">
            <a:avLst/>
          </a:prstGeom>
          <a:noFill/>
        </p:spPr>
        <p:txBody>
          <a:bodyPr vert="horz" wrap="square" rtlCol="0" anchor="ctr" anchorCtr="0">
            <a:noAutofit/>
          </a:bodyPr>
          <a:lstStyle/>
          <a:p>
            <a:pPr marR="0" lvl="0" algn="just" defTabSz="914400" rtl="0" eaLnBrk="1" fontAlgn="auto" latinLnBrk="0" hangingPunct="1">
              <a:lnSpc>
                <a:spcPct val="100000"/>
              </a:lnSpc>
              <a:spcBef>
                <a:spcPts val="600"/>
              </a:spcBef>
              <a:spcAft>
                <a:spcPts val="600"/>
              </a:spcAft>
              <a:buClr>
                <a:srgbClr val="6F6F74"/>
              </a:buClr>
              <a:buSzPct val="80000"/>
              <a:tabLst/>
              <a:defRPr/>
            </a:pPr>
            <a:r>
              <a:rPr kumimoji="0" lang="zh-CN" altLang="en-US"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3</a:t>
            </a:r>
            <a:r>
              <a:rPr kumimoji="0" lang="zh-CN" altLang="en-US" sz="2800" b="0" i="0" u="none" strike="noStrike" kern="1200" cap="none" spc="1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）一种观点认为，比之美国一些州严格的堕胎法案，我国现行的法律法规更为宽松，因此更能体现对女性自主权的尊重。你是否认同？</a:t>
            </a:r>
          </a:p>
        </p:txBody>
      </p:sp>
      <p:sp>
        <p:nvSpPr>
          <p:cNvPr id="5" name="矩形: 圆角 4">
            <a:extLst>
              <a:ext uri="{FF2B5EF4-FFF2-40B4-BE49-F238E27FC236}">
                <a16:creationId xmlns:a16="http://schemas.microsoft.com/office/drawing/2014/main" id="{C660FE52-D9D4-9184-0086-6D9FD6244598}"/>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ADD4B52C-0CDD-097E-A79D-700825584575}"/>
              </a:ext>
            </a:extLst>
          </p:cNvPr>
          <p:cNvSpPr/>
          <p:nvPr>
            <p:custDataLst>
              <p:tags r:id="rId4"/>
            </p:custDataLst>
          </p:nvPr>
        </p:nvSpPr>
        <p:spPr>
          <a:xfrm>
            <a:off x="0" y="5727383"/>
            <a:ext cx="12192000" cy="487680"/>
          </a:xfrm>
          <a:prstGeom prst="rect">
            <a:avLst/>
          </a:prstGeom>
          <a:solidFill>
            <a:srgbClr val="FBFAEF"/>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8A17AAFF-84DC-D45D-D923-1750414AEB55}"/>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4D00F665-5C13-1708-30AD-C47BE1F4AC58}"/>
                </a:ext>
              </a:extLst>
            </p:cNvPr>
            <p:cNvSpPr/>
            <p:nvPr>
              <p:custDataLst>
                <p:tags r:id="rId7"/>
              </p:custDataLst>
            </p:nvPr>
          </p:nvSpPr>
          <p:spPr>
            <a:xfrm>
              <a:off x="0" y="0"/>
              <a:ext cx="12192000" cy="635000"/>
            </a:xfrm>
            <a:prstGeom prst="rect">
              <a:avLst/>
            </a:prstGeom>
            <a:solidFill>
              <a:srgbClr val="F6F7F8"/>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D4FCB4C1-B28D-1E68-8CD9-335199A0A14B}"/>
                </a:ext>
              </a:extLst>
            </p:cNvPr>
            <p:cNvSpPr/>
            <p:nvPr>
              <p:custDataLst>
                <p:tags r:id="rId8"/>
              </p:custDataLst>
            </p:nvPr>
          </p:nvSpPr>
          <p:spPr>
            <a:xfrm>
              <a:off x="0" y="0"/>
              <a:ext cx="190500" cy="635000"/>
            </a:xfrm>
            <a:prstGeom prst="rect">
              <a:avLst/>
            </a:prstGeom>
            <a:solidFill>
              <a:srgbClr val="639EF4"/>
            </a:solidFill>
            <a:ln w="13970" cap="flat" cmpd="sng" algn="ctr">
              <a:noFill/>
              <a:prstDash val="solid"/>
            </a:ln>
            <a:effectLst/>
            <a:extLst>
              <a:ext uri="{91240B29-F687-4F45-9708-019B960494DF}">
                <a14:hiddenLine xmlns:a14="http://schemas.microsoft.com/office/drawing/2010/main" w="1397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6FE619EB-CFF0-EE6C-70BC-AC79D2AFCF46}"/>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9B3E3071-9D28-BE20-A355-3A78C488C003}"/>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3E65487-AAAA-4D3A-5C74-C38A95BFD66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2928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BF4311-1CBE-4108-BF25-61AE229543DB}"/>
              </a:ext>
            </a:extLst>
          </p:cNvPr>
          <p:cNvSpPr>
            <a:spLocks noGrp="1"/>
          </p:cNvSpPr>
          <p:nvPr>
            <p:ph idx="1"/>
          </p:nvPr>
        </p:nvSpPr>
        <p:spPr>
          <a:xfrm>
            <a:off x="710214" y="681361"/>
            <a:ext cx="9845335" cy="5495278"/>
          </a:xfrm>
        </p:spPr>
        <p:txBody>
          <a:bodyPr>
            <a:normAutofit/>
          </a:bodyPr>
          <a:lstStyle/>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要点回顾：</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罗伊诉韦德案始末</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美国五种模式的堕胎法案；</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胎儿生命权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VS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孕妇自主权：</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）胎儿有没有生命权；</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）如果有，从何时起；</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）受精卵起点说，心跳起点说，存活能力起点说；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孕妇是否会有堕胎的义务：严重缺陷胎儿的堕胎问题；</a:t>
            </a:r>
          </a:p>
          <a:p>
            <a:pPr algn="just">
              <a:lnSpc>
                <a:spcPct val="100000"/>
              </a:lnSpc>
              <a:spcBef>
                <a:spcPts val="600"/>
              </a:spcBef>
              <a:spcAft>
                <a:spcPts val="600"/>
              </a:spcAft>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我国的堕胎问题</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00000"/>
              </a:lnSpc>
              <a:spcBef>
                <a:spcPts val="600"/>
              </a:spcBef>
              <a:spcAft>
                <a:spcPts val="600"/>
              </a:spcAft>
            </a:pP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247893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1000"/>
                                        <p:tgtEl>
                                          <p:spTgt spid="3">
                                            <p:txEl>
                                              <p:pRg st="8" end="8"/>
                                            </p:txEl>
                                          </p:spTgt>
                                        </p:tgtEl>
                                      </p:cBhvr>
                                    </p:animEffect>
                                    <p:anim calcmode="lin" valueType="num">
                                      <p:cBhvr>
                                        <p:cTn id="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1D80F9-730A-45A9-8914-F880EDD086F3}"/>
              </a:ext>
            </a:extLst>
          </p:cNvPr>
          <p:cNvSpPr/>
          <p:nvPr/>
        </p:nvSpPr>
        <p:spPr>
          <a:xfrm>
            <a:off x="3691335" y="2875002"/>
            <a:ext cx="480933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w="6600">
                  <a:solidFill>
                    <a:srgbClr val="ED7D31"/>
                  </a:solidFill>
                  <a:prstDash val="solid"/>
                </a:ln>
                <a:solidFill>
                  <a:srgbClr val="7030A0"/>
                </a:solidFill>
                <a:effectLst>
                  <a:outerShdw dist="38100" dir="2700000" algn="tl" rotWithShape="0">
                    <a:srgbClr val="ED7D31"/>
                  </a:outerShdw>
                </a:effectLst>
                <a:uLnTx/>
                <a:uFillTx/>
                <a:latin typeface="华文新魏" panose="02010800040101010101" pitchFamily="2" charset="-122"/>
                <a:ea typeface="华文新魏" panose="02010800040101010101" pitchFamily="2" charset="-122"/>
                <a:cs typeface="+mn-cs"/>
              </a:rPr>
              <a:t>谢谢观看！</a:t>
            </a:r>
          </a:p>
        </p:txBody>
      </p:sp>
    </p:spTree>
    <p:extLst>
      <p:ext uri="{BB962C8B-B14F-4D97-AF65-F5344CB8AC3E}">
        <p14:creationId xmlns:p14="http://schemas.microsoft.com/office/powerpoint/2010/main" val="24083617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790113"/>
            <a:ext cx="7430609" cy="5965794"/>
          </a:xfrm>
        </p:spPr>
        <p:txBody>
          <a:bodyPr>
            <a:norm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“罗伊诉韦德”案（</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1973</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1969</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年，原告琼</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罗伊（</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Roe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）声称自己遭强奸怀孕，德州法律却禁止堕胎，她付不起到其他州做堕胎手术的钱，不得不继续怀孕。她向法院提起诉讼，</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主张孕妇有权单独决定何时、何地、以何种理由、何种方式终止妊娠</a:t>
            </a:r>
            <a:r>
              <a:rPr lang="zh-CN" altLang="en-US" sz="28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德州法律侵犯了她的选择权。韦德（</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Wade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）代表德州政府应诉，</a:t>
            </a:r>
            <a:r>
              <a:rPr lang="zh-CN" altLang="en-US" sz="2800" b="1"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主张生命始于受孕，法律对“人”的保护理应包含胎儿。</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妊娠过程中，妇女应保护胎儿生命，非经合法正当程序，不得堕胎。经过漫长讼战，四年之后，美国联邦最高法院最后判定</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——7:2</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p>
        </p:txBody>
      </p:sp>
      <p:pic>
        <p:nvPicPr>
          <p:cNvPr id="6" name="图片 5">
            <a:extLst>
              <a:ext uri="{FF2B5EF4-FFF2-40B4-BE49-F238E27FC236}">
                <a16:creationId xmlns:a16="http://schemas.microsoft.com/office/drawing/2014/main" id="{C462EB1F-CFAD-7584-0060-C23B7D0FBF9D}"/>
              </a:ext>
            </a:extLst>
          </p:cNvPr>
          <p:cNvPicPr>
            <a:picLocks noChangeAspect="1"/>
          </p:cNvPicPr>
          <p:nvPr/>
        </p:nvPicPr>
        <p:blipFill>
          <a:blip r:embed="rId2"/>
          <a:stretch>
            <a:fillRect/>
          </a:stretch>
        </p:blipFill>
        <p:spPr>
          <a:xfrm>
            <a:off x="8253874" y="1032040"/>
            <a:ext cx="3560934" cy="2361462"/>
          </a:xfrm>
          <a:prstGeom prst="rect">
            <a:avLst/>
          </a:prstGeom>
        </p:spPr>
      </p:pic>
      <p:sp>
        <p:nvSpPr>
          <p:cNvPr id="7" name="文本框 6">
            <a:extLst>
              <a:ext uri="{FF2B5EF4-FFF2-40B4-BE49-F238E27FC236}">
                <a16:creationId xmlns:a16="http://schemas.microsoft.com/office/drawing/2014/main" id="{6C751B9E-BEEB-4343-A135-BE7B412C10D4}"/>
              </a:ext>
            </a:extLst>
          </p:cNvPr>
          <p:cNvSpPr txBox="1"/>
          <p:nvPr/>
        </p:nvSpPr>
        <p:spPr>
          <a:xfrm>
            <a:off x="8342650" y="5479756"/>
            <a:ext cx="3560934" cy="400110"/>
          </a:xfrm>
          <a:prstGeom prst="rect">
            <a:avLst/>
          </a:prstGeom>
          <a:noFill/>
        </p:spPr>
        <p:txBody>
          <a:bodyPr wrap="square" rtlCol="0">
            <a:spAutoFit/>
          </a:bodyPr>
          <a:lstStyle/>
          <a:p>
            <a:r>
              <a:rPr lang="en-US" altLang="zh-CN" sz="2000" dirty="0">
                <a:solidFill>
                  <a:srgbClr val="00B0F0"/>
                </a:solidFill>
                <a:latin typeface="Times New Roman" panose="02020603050405020304" pitchFamily="18" charset="0"/>
                <a:cs typeface="Times New Roman" panose="02020603050405020304" pitchFamily="18" charset="0"/>
              </a:rPr>
              <a:t>Norma McCorvey</a:t>
            </a:r>
            <a:r>
              <a:rPr lang="zh-CN" altLang="en-US" sz="2000" dirty="0">
                <a:solidFill>
                  <a:srgbClr val="00B0F0"/>
                </a:solidFill>
                <a:latin typeface="Times New Roman" panose="02020603050405020304" pitchFamily="18" charset="0"/>
                <a:cs typeface="Times New Roman" panose="02020603050405020304" pitchFamily="18" charset="0"/>
              </a:rPr>
              <a:t>（</a:t>
            </a:r>
            <a:r>
              <a:rPr lang="en-US" altLang="zh-CN" sz="2000" dirty="0">
                <a:solidFill>
                  <a:srgbClr val="00B0F0"/>
                </a:solidFill>
                <a:latin typeface="Times New Roman" panose="02020603050405020304" pitchFamily="18" charset="0"/>
                <a:cs typeface="Times New Roman" panose="02020603050405020304" pitchFamily="18" charset="0"/>
              </a:rPr>
              <a:t>1947-2017</a:t>
            </a:r>
            <a:r>
              <a:rPr lang="zh-CN" altLang="en-US" sz="2000" dirty="0">
                <a:solidFill>
                  <a:srgbClr val="00B0F0"/>
                </a:solidFill>
                <a:latin typeface="Times New Roman" panose="02020603050405020304" pitchFamily="18" charset="0"/>
                <a:cs typeface="Times New Roman" panose="02020603050405020304" pitchFamily="18" charset="0"/>
              </a:rPr>
              <a:t>）</a:t>
            </a:r>
          </a:p>
        </p:txBody>
      </p:sp>
      <p:pic>
        <p:nvPicPr>
          <p:cNvPr id="12" name="图片 11">
            <a:extLst>
              <a:ext uri="{FF2B5EF4-FFF2-40B4-BE49-F238E27FC236}">
                <a16:creationId xmlns:a16="http://schemas.microsoft.com/office/drawing/2014/main" id="{A7918D93-3B04-6570-C2AB-64822B410805}"/>
              </a:ext>
            </a:extLst>
          </p:cNvPr>
          <p:cNvPicPr>
            <a:picLocks noChangeAspect="1"/>
          </p:cNvPicPr>
          <p:nvPr/>
        </p:nvPicPr>
        <p:blipFill>
          <a:blip r:embed="rId3"/>
          <a:stretch>
            <a:fillRect/>
          </a:stretch>
        </p:blipFill>
        <p:spPr>
          <a:xfrm>
            <a:off x="8253874" y="3497802"/>
            <a:ext cx="3560934" cy="1877654"/>
          </a:xfrm>
          <a:prstGeom prst="rect">
            <a:avLst/>
          </a:prstGeom>
        </p:spPr>
      </p:pic>
      <p:sp>
        <p:nvSpPr>
          <p:cNvPr id="13" name="文本框 12">
            <a:extLst>
              <a:ext uri="{FF2B5EF4-FFF2-40B4-BE49-F238E27FC236}">
                <a16:creationId xmlns:a16="http://schemas.microsoft.com/office/drawing/2014/main" id="{83A9FE5E-3DF7-5157-EE38-942E877A0CCD}"/>
              </a:ext>
            </a:extLst>
          </p:cNvPr>
          <p:cNvSpPr txBox="1"/>
          <p:nvPr/>
        </p:nvSpPr>
        <p:spPr>
          <a:xfrm>
            <a:off x="8253874" y="5972868"/>
            <a:ext cx="3560934" cy="507831"/>
          </a:xfrm>
          <a:prstGeom prst="rect">
            <a:avLst/>
          </a:prstGeom>
          <a:solidFill>
            <a:srgbClr val="FFFF00"/>
          </a:solidFill>
        </p:spPr>
        <p:txBody>
          <a:bodyPr wrap="square" rtlCol="0">
            <a:spAutoFit/>
          </a:bodyPr>
          <a:lstStyle/>
          <a:p>
            <a:r>
              <a:rPr lang="en-US" altLang="zh-CN"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化名罗伊（</a:t>
            </a:r>
            <a:r>
              <a:rPr lang="en-US" altLang="zh-CN"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AKA Jane Joe</a:t>
            </a:r>
            <a:r>
              <a:rPr lang="zh-CN" altLang="en-US"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900"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900" dirty="0">
                <a:solidFill>
                  <a:srgbClr val="7030A0"/>
                </a:solidFill>
                <a:latin typeface="Times New Roman" panose="02020603050405020304" pitchFamily="18" charset="0"/>
                <a:cs typeface="Times New Roman" panose="02020603050405020304" pitchFamily="18" charset="0"/>
                <a:hlinkClick r:id="rId4"/>
              </a:rPr>
              <a:t>https://www.bilibili.com/video/BV1jF411V7He/?spm_id_from=333.337.search-card.all.click&amp;vd_source=f4998dc9567dd28d97034f555e296811</a:t>
            </a:r>
            <a:r>
              <a:rPr lang="en-US" altLang="zh-CN" sz="900" dirty="0">
                <a:solidFill>
                  <a:srgbClr val="7030A0"/>
                </a:solidFill>
                <a:latin typeface="Times New Roman" panose="02020603050405020304" pitchFamily="18" charset="0"/>
                <a:cs typeface="Times New Roman" panose="02020603050405020304" pitchFamily="18" charset="0"/>
              </a:rPr>
              <a:t> </a:t>
            </a:r>
            <a:endParaRPr lang="zh-CN" altLang="en-US" sz="9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69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2" y="550416"/>
            <a:ext cx="8149701" cy="6205491"/>
          </a:xfrm>
        </p:spPr>
        <p:txBody>
          <a:bodyPr>
            <a:normAutofit/>
          </a:bodyPr>
          <a:lstStyle/>
          <a:p>
            <a:pPr marL="183600" marR="0" lvl="0" indent="-18360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堕胎权成为宪法权利（</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constitutional right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3600" marR="0" lvl="0" indent="-183600" algn="just"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zh-CN" altLang="en-US" sz="2800" spc="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“罗伊诉韦德”案后，</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美国联邦最高法院备忘录：</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3600" marR="0" lvl="0" indent="-183600" algn="just"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spc="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）在妊娠的前</a:t>
            </a:r>
            <a:r>
              <a:rPr lang="zh-CN" altLang="en-US" sz="2800" spc="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三</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个月（第一阶段结束以前），（州）政府应该把堕胎仅看作是</a:t>
            </a:r>
            <a:r>
              <a:rPr kumimoji="0" lang="zh-CN" alt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（孕妇个人的）医疗决定</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，交由主治医生决断；</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3600" marR="0" lvl="0" indent="-183600" algn="just"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spc="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）妊娠期</a:t>
            </a:r>
            <a:r>
              <a:rPr lang="zh-CN" altLang="en-US" sz="2800" spc="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三</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到六月（</a:t>
            </a:r>
            <a:r>
              <a:rPr kumimoji="0" lang="zh-CN" alt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胎儿具备存活能力之前</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），政府相关法律法规的制定以保护孕妇健康为宗旨；</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3600" marR="0" lvl="0" indent="-183600" algn="just"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在胎儿具备存活能力之后</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，作为潜在生命的胎儿应该受到政府法律法规的保护，只要孕妇生命和健康能够得到保护，就不应实施堕胎。</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F997F48C-A0E9-D388-3D9F-381EDEF3E296}"/>
              </a:ext>
            </a:extLst>
          </p:cNvPr>
          <p:cNvPicPr>
            <a:picLocks noChangeAspect="1"/>
          </p:cNvPicPr>
          <p:nvPr/>
        </p:nvPicPr>
        <p:blipFill rotWithShape="1">
          <a:blip r:embed="rId2"/>
          <a:srcRect t="69376" b="11339"/>
          <a:stretch/>
        </p:blipFill>
        <p:spPr>
          <a:xfrm>
            <a:off x="746461" y="5683633"/>
            <a:ext cx="7349233" cy="741420"/>
          </a:xfrm>
          <a:prstGeom prst="rect">
            <a:avLst/>
          </a:prstGeom>
        </p:spPr>
      </p:pic>
      <p:pic>
        <p:nvPicPr>
          <p:cNvPr id="9" name="图片 8">
            <a:extLst>
              <a:ext uri="{FF2B5EF4-FFF2-40B4-BE49-F238E27FC236}">
                <a16:creationId xmlns:a16="http://schemas.microsoft.com/office/drawing/2014/main" id="{05EF45EC-849F-4B42-6AE2-E323C76F68CC}"/>
              </a:ext>
            </a:extLst>
          </p:cNvPr>
          <p:cNvPicPr>
            <a:picLocks noChangeAspect="1"/>
          </p:cNvPicPr>
          <p:nvPr/>
        </p:nvPicPr>
        <p:blipFill rotWithShape="1">
          <a:blip r:embed="rId3"/>
          <a:srcRect l="3082" t="13010" r="4175" b="1683"/>
          <a:stretch/>
        </p:blipFill>
        <p:spPr>
          <a:xfrm>
            <a:off x="9025572" y="1560250"/>
            <a:ext cx="3047472" cy="3737499"/>
          </a:xfrm>
          <a:prstGeom prst="rect">
            <a:avLst/>
          </a:prstGeom>
        </p:spPr>
      </p:pic>
      <p:cxnSp>
        <p:nvCxnSpPr>
          <p:cNvPr id="17" name="直接箭头连接符 16">
            <a:extLst>
              <a:ext uri="{FF2B5EF4-FFF2-40B4-BE49-F238E27FC236}">
                <a16:creationId xmlns:a16="http://schemas.microsoft.com/office/drawing/2014/main" id="{1A264F69-5775-AB12-0F1E-870660BDDE3E}"/>
              </a:ext>
            </a:extLst>
          </p:cNvPr>
          <p:cNvCxnSpPr>
            <a:cxnSpLocks/>
          </p:cNvCxnSpPr>
          <p:nvPr/>
        </p:nvCxnSpPr>
        <p:spPr>
          <a:xfrm flipV="1">
            <a:off x="2828277" y="6240387"/>
            <a:ext cx="0" cy="369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7105780-B2AF-626C-5284-A689E6869A8E}"/>
              </a:ext>
            </a:extLst>
          </p:cNvPr>
          <p:cNvSpPr txBox="1"/>
          <p:nvPr/>
        </p:nvSpPr>
        <p:spPr>
          <a:xfrm>
            <a:off x="1452240" y="6240387"/>
            <a:ext cx="1229554" cy="400110"/>
          </a:xfrm>
          <a:prstGeom prst="rect">
            <a:avLst/>
          </a:prstGeom>
          <a:solidFill>
            <a:srgbClr val="FFFF00"/>
          </a:solidFill>
        </p:spPr>
        <p:txBody>
          <a:bodyPr wrap="square" rtlCol="0">
            <a:spAutoFit/>
          </a:bodyPr>
          <a:lstStyle/>
          <a:p>
            <a:r>
              <a:rPr lang="zh-CN" altLang="en-US" sz="2000" dirty="0">
                <a:solidFill>
                  <a:srgbClr val="7030A0"/>
                </a:solidFill>
                <a:latin typeface="华文新魏" panose="02010800040101010101" pitchFamily="2" charset="-122"/>
                <a:ea typeface="华文新魏" panose="02010800040101010101" pitchFamily="2" charset="-122"/>
              </a:rPr>
              <a:t>自主堕胎</a:t>
            </a:r>
          </a:p>
        </p:txBody>
      </p:sp>
      <p:cxnSp>
        <p:nvCxnSpPr>
          <p:cNvPr id="20" name="直接箭头连接符 19">
            <a:extLst>
              <a:ext uri="{FF2B5EF4-FFF2-40B4-BE49-F238E27FC236}">
                <a16:creationId xmlns:a16="http://schemas.microsoft.com/office/drawing/2014/main" id="{2216A707-3F32-9D04-2E56-B9613481766D}"/>
              </a:ext>
            </a:extLst>
          </p:cNvPr>
          <p:cNvCxnSpPr>
            <a:cxnSpLocks/>
          </p:cNvCxnSpPr>
          <p:nvPr/>
        </p:nvCxnSpPr>
        <p:spPr>
          <a:xfrm flipV="1">
            <a:off x="5120939" y="6253370"/>
            <a:ext cx="0" cy="35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49E6767-B462-2805-AC07-D7213EB7D2E4}"/>
              </a:ext>
            </a:extLst>
          </p:cNvPr>
          <p:cNvSpPr txBox="1"/>
          <p:nvPr/>
        </p:nvSpPr>
        <p:spPr>
          <a:xfrm>
            <a:off x="3359831" y="6237125"/>
            <a:ext cx="1229554" cy="400110"/>
          </a:xfrm>
          <a:prstGeom prst="rect">
            <a:avLst/>
          </a:prstGeom>
          <a:solidFill>
            <a:srgbClr val="FFFF00"/>
          </a:solidFill>
        </p:spPr>
        <p:txBody>
          <a:bodyPr wrap="square" rtlCol="0">
            <a:spAutoFit/>
          </a:bodyPr>
          <a:lstStyle/>
          <a:p>
            <a:r>
              <a:rPr lang="zh-CN" altLang="en-US" sz="2000" dirty="0">
                <a:solidFill>
                  <a:srgbClr val="7030A0"/>
                </a:solidFill>
                <a:latin typeface="华文新魏" panose="02010800040101010101" pitchFamily="2" charset="-122"/>
                <a:ea typeface="华文新魏" panose="02010800040101010101" pitchFamily="2" charset="-122"/>
              </a:rPr>
              <a:t>仍可堕胎</a:t>
            </a:r>
          </a:p>
        </p:txBody>
      </p:sp>
      <p:sp>
        <p:nvSpPr>
          <p:cNvPr id="22" name="文本框 21">
            <a:extLst>
              <a:ext uri="{FF2B5EF4-FFF2-40B4-BE49-F238E27FC236}">
                <a16:creationId xmlns:a16="http://schemas.microsoft.com/office/drawing/2014/main" id="{4418590F-B785-00AB-840D-8E9E82D55B31}"/>
              </a:ext>
            </a:extLst>
          </p:cNvPr>
          <p:cNvSpPr txBox="1"/>
          <p:nvPr/>
        </p:nvSpPr>
        <p:spPr>
          <a:xfrm>
            <a:off x="5441648" y="6237125"/>
            <a:ext cx="2500543" cy="400110"/>
          </a:xfrm>
          <a:prstGeom prst="rect">
            <a:avLst/>
          </a:prstGeom>
          <a:solidFill>
            <a:srgbClr val="FFFF00"/>
          </a:solidFill>
        </p:spPr>
        <p:txBody>
          <a:bodyPr wrap="square" rtlCol="0">
            <a:spAutoFit/>
          </a:bodyPr>
          <a:lstStyle/>
          <a:p>
            <a:r>
              <a:rPr lang="zh-CN" altLang="en-US" sz="2000" dirty="0">
                <a:solidFill>
                  <a:srgbClr val="7030A0"/>
                </a:solidFill>
                <a:latin typeface="华文新魏" panose="02010800040101010101" pitchFamily="2" charset="-122"/>
                <a:ea typeface="华文新魏" panose="02010800040101010101" pitchFamily="2" charset="-122"/>
              </a:rPr>
              <a:t>禁止堕胎，除非</a:t>
            </a:r>
            <a:r>
              <a:rPr lang="en-US" altLang="zh-CN" sz="2000" dirty="0">
                <a:solidFill>
                  <a:srgbClr val="7030A0"/>
                </a:solidFill>
                <a:latin typeface="华文新魏" panose="02010800040101010101" pitchFamily="2" charset="-122"/>
                <a:ea typeface="华文新魏" panose="02010800040101010101" pitchFamily="2" charset="-122"/>
              </a:rPr>
              <a:t>……</a:t>
            </a:r>
            <a:endParaRPr lang="zh-CN" altLang="en-US" sz="2000" dirty="0">
              <a:solidFill>
                <a:srgbClr val="7030A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72977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958788"/>
            <a:ext cx="9871968" cy="5495278"/>
          </a:xfrm>
        </p:spPr>
        <p:txBody>
          <a:bodyPr>
            <a:normAutofit/>
          </a:bodyPr>
          <a:lstStyle/>
          <a:p>
            <a:pPr marL="180000" marR="0" lvl="0" indent="-180000" algn="just"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In the first trimester, the state (that is, any government) could treat abortion only as a medical decision, leaving medical judgment to the woman‘s physician. In the second trimester </a:t>
            </a:r>
            <a:r>
              <a:rPr kumimoji="0" lang="en-US" altLang="zh-CN" sz="2800" b="0"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800" b="1"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before viability</a:t>
            </a:r>
            <a:r>
              <a:rPr kumimoji="0" lang="en-US" altLang="zh-CN" sz="2800" b="0"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the state’s interest was seen as legitimate when it was protecting the health of the mother. </a:t>
            </a:r>
            <a:r>
              <a:rPr kumimoji="0" lang="en-US" altLang="zh-CN" sz="2800" b="0"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After </a:t>
            </a:r>
            <a:r>
              <a:rPr kumimoji="0" lang="en-US" altLang="zh-CN" sz="2800" b="1" i="0" u="none" strike="noStrike" kern="1200" cap="none" spc="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the viability of the fetus (the likely ability of the fetus to survive outside of and separated from the uterus), </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the potential of human life could be considered as a legitimate state interest. The state could choose to ”regulate, or even proscribe abortion“ as long as the life and health of the mother was protected.”</a:t>
            </a:r>
          </a:p>
        </p:txBody>
      </p:sp>
    </p:spTree>
    <p:extLst>
      <p:ext uri="{BB962C8B-B14F-4D97-AF65-F5344CB8AC3E}">
        <p14:creationId xmlns:p14="http://schemas.microsoft.com/office/powerpoint/2010/main" val="272883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816746"/>
            <a:ext cx="10200442" cy="5363392"/>
          </a:xfrm>
        </p:spPr>
        <p:txBody>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持续不断的挑战</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在备忘录中，美国最高法院将堕胎权（妊娠</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个月之前）视为</a:t>
            </a:r>
            <a:r>
              <a:rPr kumimoji="0" lang="zh-CN" altLang="en-US" sz="280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宪法权利（</a:t>
            </a:r>
            <a:r>
              <a:rPr kumimoji="0" lang="en-US" altLang="zh-CN" sz="280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constitutional right</a:t>
            </a:r>
            <a:r>
              <a:rPr kumimoji="0" lang="zh-CN" altLang="en-US" sz="280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这意味着所有州都必须遵照备忘录执行。但不同的声音和挑战该宪法权利的行动从未停止过。</a:t>
            </a:r>
          </a:p>
          <a:p>
            <a:endParaRPr lang="zh-CN" altLang="en-US" dirty="0"/>
          </a:p>
        </p:txBody>
      </p:sp>
      <p:pic>
        <p:nvPicPr>
          <p:cNvPr id="6" name="图片 5">
            <a:extLst>
              <a:ext uri="{FF2B5EF4-FFF2-40B4-BE49-F238E27FC236}">
                <a16:creationId xmlns:a16="http://schemas.microsoft.com/office/drawing/2014/main" id="{D4EE35F4-FBC4-19D3-CD0B-3C973F6DF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089" y="3113238"/>
            <a:ext cx="2563455" cy="1790147"/>
          </a:xfrm>
          <a:prstGeom prst="rect">
            <a:avLst/>
          </a:prstGeom>
        </p:spPr>
      </p:pic>
      <p:pic>
        <p:nvPicPr>
          <p:cNvPr id="7" name="图片 6">
            <a:extLst>
              <a:ext uri="{FF2B5EF4-FFF2-40B4-BE49-F238E27FC236}">
                <a16:creationId xmlns:a16="http://schemas.microsoft.com/office/drawing/2014/main" id="{52950B80-DB1E-385D-69AC-1D30B6097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124" y="3113238"/>
            <a:ext cx="3345268" cy="2228463"/>
          </a:xfrm>
          <a:prstGeom prst="rect">
            <a:avLst/>
          </a:prstGeom>
        </p:spPr>
      </p:pic>
      <p:pic>
        <p:nvPicPr>
          <p:cNvPr id="8" name="图片 7">
            <a:extLst>
              <a:ext uri="{FF2B5EF4-FFF2-40B4-BE49-F238E27FC236}">
                <a16:creationId xmlns:a16="http://schemas.microsoft.com/office/drawing/2014/main" id="{D4173806-7ADD-6100-C819-8577C9EBF23E}"/>
              </a:ext>
            </a:extLst>
          </p:cNvPr>
          <p:cNvPicPr>
            <a:picLocks noChangeAspect="1"/>
          </p:cNvPicPr>
          <p:nvPr/>
        </p:nvPicPr>
        <p:blipFill>
          <a:blip r:embed="rId4"/>
          <a:stretch>
            <a:fillRect/>
          </a:stretch>
        </p:blipFill>
        <p:spPr>
          <a:xfrm>
            <a:off x="786482" y="3114882"/>
            <a:ext cx="3559945" cy="2226820"/>
          </a:xfrm>
          <a:prstGeom prst="rect">
            <a:avLst/>
          </a:prstGeom>
        </p:spPr>
      </p:pic>
      <p:sp>
        <p:nvSpPr>
          <p:cNvPr id="9" name="文本框 8">
            <a:extLst>
              <a:ext uri="{FF2B5EF4-FFF2-40B4-BE49-F238E27FC236}">
                <a16:creationId xmlns:a16="http://schemas.microsoft.com/office/drawing/2014/main" id="{B3887FE8-D14E-B157-5414-8D4C488FB368}"/>
              </a:ext>
            </a:extLst>
          </p:cNvPr>
          <p:cNvSpPr txBox="1"/>
          <p:nvPr/>
        </p:nvSpPr>
        <p:spPr>
          <a:xfrm>
            <a:off x="770340" y="5555776"/>
            <a:ext cx="3559945" cy="830997"/>
          </a:xfrm>
          <a:prstGeom prst="rect">
            <a:avLst/>
          </a:prstGeom>
          <a:solidFill>
            <a:srgbClr val="FFFF00"/>
          </a:solidFill>
        </p:spPr>
        <p:txBody>
          <a:bodyPr wrap="square" rtlCol="0">
            <a:spAutoFit/>
          </a:bodyPr>
          <a:lstStyle/>
          <a:p>
            <a:pPr algn="ctr"/>
            <a:r>
              <a:rPr lang="zh-CN" altLang="en-US" sz="2400" dirty="0">
                <a:solidFill>
                  <a:srgbClr val="7030A0"/>
                </a:solidFill>
                <a:latin typeface="华文新魏" panose="02010800040101010101" pitchFamily="2" charset="-122"/>
                <a:ea typeface="华文新魏" panose="02010800040101010101" pitchFamily="2" charset="-122"/>
              </a:rPr>
              <a:t>支持“堕胎权”的人声称：</a:t>
            </a:r>
            <a:endParaRPr lang="en-US" altLang="zh-CN" sz="2400" dirty="0">
              <a:solidFill>
                <a:srgbClr val="7030A0"/>
              </a:solidFill>
              <a:latin typeface="华文新魏" panose="02010800040101010101" pitchFamily="2" charset="-122"/>
              <a:ea typeface="华文新魏" panose="02010800040101010101" pitchFamily="2" charset="-122"/>
            </a:endParaRPr>
          </a:p>
          <a:p>
            <a:pPr algn="ctr"/>
            <a:r>
              <a:rPr lang="zh-CN" altLang="en-US" sz="2400" dirty="0">
                <a:solidFill>
                  <a:srgbClr val="7030A0"/>
                </a:solidFill>
                <a:latin typeface="华文新魏" panose="02010800040101010101" pitchFamily="2" charset="-122"/>
                <a:ea typeface="华文新魏" panose="02010800040101010101" pitchFamily="2" charset="-122"/>
              </a:rPr>
              <a:t>“我的身体我做主！”</a:t>
            </a:r>
          </a:p>
        </p:txBody>
      </p:sp>
      <p:sp>
        <p:nvSpPr>
          <p:cNvPr id="10" name="文本框 9">
            <a:extLst>
              <a:ext uri="{FF2B5EF4-FFF2-40B4-BE49-F238E27FC236}">
                <a16:creationId xmlns:a16="http://schemas.microsoft.com/office/drawing/2014/main" id="{795DDAE6-D99C-504B-3A90-53D9724F04E4}"/>
              </a:ext>
            </a:extLst>
          </p:cNvPr>
          <p:cNvSpPr txBox="1"/>
          <p:nvPr/>
        </p:nvSpPr>
        <p:spPr>
          <a:xfrm>
            <a:off x="4493714" y="5555776"/>
            <a:ext cx="3559946" cy="830997"/>
          </a:xfrm>
          <a:prstGeom prst="rect">
            <a:avLst/>
          </a:prstGeom>
          <a:solidFill>
            <a:srgbClr val="FFFF00"/>
          </a:solidFill>
        </p:spPr>
        <p:txBody>
          <a:bodyPr wrap="square" rtlCol="0">
            <a:spAutoFit/>
          </a:bodyPr>
          <a:lstStyle/>
          <a:p>
            <a:pPr algn="ctr"/>
            <a:r>
              <a:rPr lang="zh-CN" altLang="en-US" sz="2400" dirty="0">
                <a:solidFill>
                  <a:srgbClr val="7030A0"/>
                </a:solidFill>
                <a:latin typeface="华文新魏" panose="02010800040101010101" pitchFamily="2" charset="-122"/>
                <a:ea typeface="华文新魏" panose="02010800040101010101" pitchFamily="2" charset="-122"/>
              </a:rPr>
              <a:t>反对“堕胎权”的人声称：</a:t>
            </a:r>
            <a:endParaRPr lang="en-US" altLang="zh-CN" sz="2400" dirty="0">
              <a:solidFill>
                <a:srgbClr val="7030A0"/>
              </a:solidFill>
              <a:latin typeface="华文新魏" panose="02010800040101010101" pitchFamily="2" charset="-122"/>
              <a:ea typeface="华文新魏" panose="02010800040101010101" pitchFamily="2" charset="-122"/>
            </a:endParaRPr>
          </a:p>
          <a:p>
            <a:pPr algn="ctr"/>
            <a:r>
              <a:rPr lang="zh-CN" altLang="en-US" sz="2400" dirty="0">
                <a:solidFill>
                  <a:srgbClr val="7030A0"/>
                </a:solidFill>
                <a:latin typeface="华文新魏" panose="02010800040101010101" pitchFamily="2" charset="-122"/>
                <a:ea typeface="华文新魏" panose="02010800040101010101" pitchFamily="2" charset="-122"/>
              </a:rPr>
              <a:t>“堕胎</a:t>
            </a:r>
            <a:r>
              <a:rPr lang="en-US" altLang="zh-CN" sz="2400" dirty="0">
                <a:solidFill>
                  <a:srgbClr val="7030A0"/>
                </a:solidFill>
                <a:latin typeface="华文新魏" panose="02010800040101010101" pitchFamily="2" charset="-122"/>
                <a:ea typeface="华文新魏" panose="02010800040101010101" pitchFamily="2" charset="-122"/>
              </a:rPr>
              <a:t>=</a:t>
            </a:r>
            <a:r>
              <a:rPr lang="zh-CN" altLang="en-US" sz="2400" dirty="0">
                <a:solidFill>
                  <a:srgbClr val="7030A0"/>
                </a:solidFill>
                <a:latin typeface="华文新魏" panose="02010800040101010101" pitchFamily="2" charset="-122"/>
                <a:ea typeface="华文新魏" panose="02010800040101010101" pitchFamily="2" charset="-122"/>
              </a:rPr>
              <a:t>杀人！”</a:t>
            </a:r>
          </a:p>
        </p:txBody>
      </p:sp>
      <p:pic>
        <p:nvPicPr>
          <p:cNvPr id="11" name="图片 10">
            <a:extLst>
              <a:ext uri="{FF2B5EF4-FFF2-40B4-BE49-F238E27FC236}">
                <a16:creationId xmlns:a16="http://schemas.microsoft.com/office/drawing/2014/main" id="{E0B5D016-3FC3-D3C6-4E22-180D649F2CE0}"/>
              </a:ext>
            </a:extLst>
          </p:cNvPr>
          <p:cNvPicPr>
            <a:picLocks noChangeAspect="1"/>
          </p:cNvPicPr>
          <p:nvPr/>
        </p:nvPicPr>
        <p:blipFill>
          <a:blip r:embed="rId5"/>
          <a:stretch>
            <a:fillRect/>
          </a:stretch>
        </p:blipFill>
        <p:spPr>
          <a:xfrm>
            <a:off x="8217089" y="5020906"/>
            <a:ext cx="2563455" cy="1445789"/>
          </a:xfrm>
          <a:prstGeom prst="rect">
            <a:avLst/>
          </a:prstGeom>
        </p:spPr>
      </p:pic>
      <p:sp>
        <p:nvSpPr>
          <p:cNvPr id="12" name="动作按钮: 视频 11">
            <a:hlinkClick r:id="" action="ppaction://noaction" highlightClick="1"/>
            <a:extLst>
              <a:ext uri="{FF2B5EF4-FFF2-40B4-BE49-F238E27FC236}">
                <a16:creationId xmlns:a16="http://schemas.microsoft.com/office/drawing/2014/main" id="{6A78617A-B481-0E67-86E3-BC4294D07FDA}"/>
              </a:ext>
            </a:extLst>
          </p:cNvPr>
          <p:cNvSpPr/>
          <p:nvPr/>
        </p:nvSpPr>
        <p:spPr>
          <a:xfrm>
            <a:off x="3870664" y="6100301"/>
            <a:ext cx="328788" cy="159674"/>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动作按钮: 视频 12">
            <a:hlinkClick r:id="" action="ppaction://noaction" highlightClick="1"/>
            <a:extLst>
              <a:ext uri="{FF2B5EF4-FFF2-40B4-BE49-F238E27FC236}">
                <a16:creationId xmlns:a16="http://schemas.microsoft.com/office/drawing/2014/main" id="{8E59208B-BA39-7834-6696-7666AAD5F204}"/>
              </a:ext>
            </a:extLst>
          </p:cNvPr>
          <p:cNvSpPr/>
          <p:nvPr/>
        </p:nvSpPr>
        <p:spPr>
          <a:xfrm>
            <a:off x="7299776" y="6100301"/>
            <a:ext cx="328788" cy="159674"/>
          </a:xfrm>
          <a:prstGeom prst="actionButtonMovi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906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6096000" y="693404"/>
            <a:ext cx="5231907" cy="5301564"/>
          </a:xfrm>
        </p:spPr>
        <p:txBody>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2019</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月</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15</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日，美国阿拉巴马州通过了被称为“美国历史上最严苛的”堕胎法案（</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Alabama abortion law</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），法案规定：只有当继续妊娠会使孕妇有生命危险或者确定胎儿生下来无法存活的情况下，堕胎才被允许。</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AB2BB460-FFF2-4F5C-994E-DBFF16B01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648" y="4296353"/>
            <a:ext cx="2571580" cy="1983203"/>
          </a:xfrm>
          <a:prstGeom prst="rect">
            <a:avLst/>
          </a:prstGeom>
        </p:spPr>
      </p:pic>
      <p:pic>
        <p:nvPicPr>
          <p:cNvPr id="5" name="图片 4">
            <a:extLst>
              <a:ext uri="{FF2B5EF4-FFF2-40B4-BE49-F238E27FC236}">
                <a16:creationId xmlns:a16="http://schemas.microsoft.com/office/drawing/2014/main" id="{D0D645BB-ADAE-4767-8BB1-C30D616D3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678" y="4296352"/>
            <a:ext cx="2234595" cy="1983203"/>
          </a:xfrm>
          <a:prstGeom prst="rect">
            <a:avLst/>
          </a:prstGeom>
        </p:spPr>
      </p:pic>
      <p:sp>
        <p:nvSpPr>
          <p:cNvPr id="2" name="内容占位符 2">
            <a:extLst>
              <a:ext uri="{FF2B5EF4-FFF2-40B4-BE49-F238E27FC236}">
                <a16:creationId xmlns:a16="http://schemas.microsoft.com/office/drawing/2014/main" id="{F1F36411-F2E4-995B-C9BF-F38E77D47FE8}"/>
              </a:ext>
            </a:extLst>
          </p:cNvPr>
          <p:cNvSpPr txBox="1">
            <a:spLocks/>
          </p:cNvSpPr>
          <p:nvPr/>
        </p:nvSpPr>
        <p:spPr>
          <a:xfrm>
            <a:off x="461641" y="693405"/>
            <a:ext cx="5397622" cy="5301562"/>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lnSpc>
                <a:spcPct val="100000"/>
              </a:lnSpc>
              <a:spcBef>
                <a:spcPts val="600"/>
              </a:spcBef>
              <a:spcAft>
                <a:spcPts val="600"/>
              </a:spcAft>
              <a:buClr>
                <a:srgbClr val="6F6F74"/>
              </a:buClr>
              <a:defRPr/>
            </a:pP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21</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世纪以来，美国多个州都提出过心跳法案（</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heartbeat bill</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），即将禁止自主堕胎的时间设定在检测到胎儿心跳（一般是怀孕第</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周）。一些州的心跳法案不仅通过了众议院（</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lower house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）和参议院（</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upper house</a:t>
            </a:r>
            <a:r>
              <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），甚至也被州长签署生效，但都因违宪而未实施。</a:t>
            </a:r>
            <a:endParaRPr lang="zh-CN" altLang="en-US" dirty="0"/>
          </a:p>
        </p:txBody>
      </p:sp>
      <p:pic>
        <p:nvPicPr>
          <p:cNvPr id="6" name="图片 5">
            <a:extLst>
              <a:ext uri="{FF2B5EF4-FFF2-40B4-BE49-F238E27FC236}">
                <a16:creationId xmlns:a16="http://schemas.microsoft.com/office/drawing/2014/main" id="{D68E02B2-BAEA-9198-EC73-4AB81E16FFEB}"/>
              </a:ext>
            </a:extLst>
          </p:cNvPr>
          <p:cNvPicPr>
            <a:picLocks noChangeAspect="1"/>
          </p:cNvPicPr>
          <p:nvPr/>
        </p:nvPicPr>
        <p:blipFill>
          <a:blip r:embed="rId4"/>
          <a:stretch>
            <a:fillRect/>
          </a:stretch>
        </p:blipFill>
        <p:spPr>
          <a:xfrm>
            <a:off x="1927583" y="4562975"/>
            <a:ext cx="3051698" cy="1716580"/>
          </a:xfrm>
          <a:prstGeom prst="rect">
            <a:avLst/>
          </a:prstGeom>
        </p:spPr>
      </p:pic>
    </p:spTree>
    <p:extLst>
      <p:ext uri="{BB962C8B-B14F-4D97-AF65-F5344CB8AC3E}">
        <p14:creationId xmlns:p14="http://schemas.microsoft.com/office/powerpoint/2010/main" val="187238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9C9DA-363B-45F8-AF9F-3F4C08DE4CBC}"/>
              </a:ext>
            </a:extLst>
          </p:cNvPr>
          <p:cNvSpPr>
            <a:spLocks noGrp="1"/>
          </p:cNvSpPr>
          <p:nvPr>
            <p:ph idx="1"/>
          </p:nvPr>
        </p:nvSpPr>
        <p:spPr>
          <a:xfrm>
            <a:off x="523783" y="790113"/>
            <a:ext cx="6684885" cy="5965794"/>
          </a:xfrm>
        </p:spPr>
        <p:txBody>
          <a:bodyPr>
            <a:normAutofit/>
          </a:bodyPr>
          <a:lstStyle/>
          <a:p>
            <a:pPr marL="182880" marR="0" lvl="0" indent="-182880" algn="just" defTabSz="914400" rtl="0" eaLnBrk="1" fontAlgn="auto" latinLnBrk="0" hangingPunct="1">
              <a:lnSpc>
                <a:spcPct val="100000"/>
              </a:lnSpc>
              <a:spcBef>
                <a:spcPts val="600"/>
              </a:spcBef>
              <a:spcAft>
                <a:spcPts val="600"/>
              </a:spcAft>
              <a:buClr>
                <a:srgbClr val="6F6F74"/>
              </a:buClr>
              <a:buSzPct val="80000"/>
              <a:buFont typeface="Arial" pitchFamily="34" charset="0"/>
              <a:buChar char="•"/>
              <a:tabLst/>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“罗伊诉韦德”案的翻案（</a:t>
            </a:r>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2022</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endPar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2022</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月</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24</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日，美国最高法院推翻了</a:t>
            </a:r>
            <a:r>
              <a:rPr kumimoji="0" lang="en-US" altLang="zh-CN"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1973</a:t>
            </a:r>
            <a:r>
              <a:rPr kumimoji="0" lang="zh-CN" altLang="en-US" sz="2800" b="0" i="0" u="none" strike="noStrike" kern="1200" cap="none" spc="1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年“罗伊诉韦德案”裁决，</a:t>
            </a:r>
            <a:r>
              <a:rPr kumimoji="0" lang="zh-CN" altLang="en-US"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宣布堕胎权不再是一项宪法权利（</a:t>
            </a:r>
            <a:r>
              <a:rPr kumimoji="0" lang="en-US" altLang="zh-CN"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constitutional right</a:t>
            </a:r>
            <a:r>
              <a:rPr kumimoji="0" lang="zh-CN" altLang="en-US"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rPr>
              <a:t>），进而赋予各州制定堕胎法的权力。</a:t>
            </a:r>
            <a:endParaRPr kumimoji="0" lang="en-US" altLang="zh-CN" sz="2800" b="0" i="0" u="none" strike="noStrike" kern="1200" cap="none" spc="10" normalizeH="0" baseline="0" noProof="0" dirty="0">
              <a:ln>
                <a:noFill/>
              </a:ln>
              <a:solidFill>
                <a:srgbClr val="00B0F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r>
              <a:rPr kumimoji="0" lang="zh-CN" altLang="en-US" sz="2800" b="0" i="0" u="none" strike="noStrike" kern="1200" cap="none" spc="1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800" b="0" i="0" u="none" strike="noStrike" kern="1200" cap="none" spc="1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800" b="0" i="0" u="none" strike="noStrike" kern="1200" cap="none" spc="1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rPr>
              <a:t>）最高法院没有“剥夺”堕胎权，也没有宣布“罗伊诉韦德”案判错了；</a:t>
            </a:r>
            <a:endParaRPr kumimoji="0" lang="en-US" altLang="zh-CN" sz="2800" b="0" i="0" u="none" strike="noStrike" kern="1200" cap="none" spc="1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）最高法院只是宣布“堕胎权不再是一项宪法权利”，故裁决权应交由各州。</a:t>
            </a:r>
            <a:endParaRPr kumimoji="0" lang="en-US" altLang="zh-CN" sz="2800" b="0" i="0" u="none" strike="noStrike" kern="1200" cap="none" spc="10" normalizeH="0" baseline="0" noProof="0" dirty="0">
              <a:ln>
                <a:noFill/>
              </a:ln>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lvl="0" algn="just">
              <a:lnSpc>
                <a:spcPct val="100000"/>
              </a:lnSpc>
              <a:spcBef>
                <a:spcPts val="600"/>
              </a:spcBef>
              <a:spcAft>
                <a:spcPts val="600"/>
              </a:spcAft>
              <a:buClr>
                <a:srgbClr val="6F6F74"/>
              </a:buClr>
              <a:defRPr/>
            </a:pPr>
            <a:endParaRPr lang="zh-CN" altLang="en-US" dirty="0"/>
          </a:p>
        </p:txBody>
      </p:sp>
      <p:pic>
        <p:nvPicPr>
          <p:cNvPr id="8" name="图片 7">
            <a:extLst>
              <a:ext uri="{FF2B5EF4-FFF2-40B4-BE49-F238E27FC236}">
                <a16:creationId xmlns:a16="http://schemas.microsoft.com/office/drawing/2014/main" id="{B106A07F-DC5D-70F4-DD22-21ABB9EF9346}"/>
              </a:ext>
            </a:extLst>
          </p:cNvPr>
          <p:cNvPicPr>
            <a:picLocks noChangeAspect="1"/>
          </p:cNvPicPr>
          <p:nvPr/>
        </p:nvPicPr>
        <p:blipFill rotWithShape="1">
          <a:blip r:embed="rId2"/>
          <a:srcRect t="11575" b="18868"/>
          <a:stretch/>
        </p:blipFill>
        <p:spPr>
          <a:xfrm>
            <a:off x="7519103" y="3622088"/>
            <a:ext cx="4276786" cy="2006353"/>
          </a:xfrm>
          <a:prstGeom prst="rect">
            <a:avLst/>
          </a:prstGeom>
        </p:spPr>
      </p:pic>
      <p:pic>
        <p:nvPicPr>
          <p:cNvPr id="9" name="图片 8">
            <a:extLst>
              <a:ext uri="{FF2B5EF4-FFF2-40B4-BE49-F238E27FC236}">
                <a16:creationId xmlns:a16="http://schemas.microsoft.com/office/drawing/2014/main" id="{51E1DA75-7FD1-A6F3-65C9-041349A1337E}"/>
              </a:ext>
            </a:extLst>
          </p:cNvPr>
          <p:cNvPicPr>
            <a:picLocks noChangeAspect="1"/>
          </p:cNvPicPr>
          <p:nvPr/>
        </p:nvPicPr>
        <p:blipFill>
          <a:blip r:embed="rId3"/>
          <a:stretch>
            <a:fillRect/>
          </a:stretch>
        </p:blipFill>
        <p:spPr>
          <a:xfrm>
            <a:off x="7519103" y="1054990"/>
            <a:ext cx="4273401" cy="2259328"/>
          </a:xfrm>
          <a:prstGeom prst="rect">
            <a:avLst/>
          </a:prstGeom>
        </p:spPr>
      </p:pic>
    </p:spTree>
    <p:extLst>
      <p:ext uri="{BB962C8B-B14F-4D97-AF65-F5344CB8AC3E}">
        <p14:creationId xmlns:p14="http://schemas.microsoft.com/office/powerpoint/2010/main" val="787553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2.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ShortAnswer"/>
  <p:tag name="PROBLEMSCORE" val="0.5"/>
  <p:tag name="PROBLEMVOICEALLOWED" val="False"/>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ShortAnswer"/>
  <p:tag name="PROBLEMVOICEALLOWED" val="False"/>
  <p:tag name="PROBLEMSCORE" val="0.5"/>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ShortAnswer"/>
  <p:tag name="PROBLEMVOICEALLOWED" val="False"/>
  <p:tag name="PROBLEMSCORE" val="0.5"/>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ShortAnswer"/>
  <p:tag name="PROBLEMVOICEALLOWED" val="False"/>
  <p:tag name="PROBLEMSCORE" val="0.5"/>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风景</Template>
  <TotalTime>5380</TotalTime>
  <Words>3328</Words>
  <Application>Microsoft Office PowerPoint</Application>
  <PresentationFormat>宽屏</PresentationFormat>
  <Paragraphs>193</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33</vt:i4>
      </vt:variant>
    </vt:vector>
  </HeadingPairs>
  <TitlesOfParts>
    <vt:vector size="47" baseType="lpstr">
      <vt:lpstr>等线</vt:lpstr>
      <vt:lpstr>等线 Light</vt:lpstr>
      <vt:lpstr>华文新魏</vt:lpstr>
      <vt:lpstr>楷体</vt:lpstr>
      <vt:lpstr>宋体</vt:lpstr>
      <vt:lpstr>Microsoft Yahei</vt:lpstr>
      <vt:lpstr>Arial</vt:lpstr>
      <vt:lpstr>Century Schoolbook</vt:lpstr>
      <vt:lpstr>Garamond</vt:lpstr>
      <vt:lpstr>Times New Roman</vt:lpstr>
      <vt:lpstr>Wingdings 2</vt:lpstr>
      <vt:lpstr>风景</vt:lpstr>
      <vt:lpstr>环保</vt:lpstr>
      <vt:lpstr>Office 主题​​</vt:lpstr>
      <vt:lpstr>第二讲 堕胎中的伦理争议</vt:lpstr>
      <vt:lpstr>PowerPoint 演示文稿</vt:lpstr>
      <vt:lpstr>第一节 罗伊诉韦德案翻案</vt:lpstr>
      <vt:lpstr>PowerPoint 演示文稿</vt:lpstr>
      <vt:lpstr>PowerPoint 演示文稿</vt:lpstr>
      <vt:lpstr>PowerPoint 演示文稿</vt:lpstr>
      <vt:lpstr>PowerPoint 演示文稿</vt:lpstr>
      <vt:lpstr>PowerPoint 演示文稿</vt:lpstr>
      <vt:lpstr>PowerPoint 演示文稿</vt:lpstr>
      <vt:lpstr>第二节 美国各州堕胎法案</vt:lpstr>
      <vt:lpstr>PowerPoint 演示文稿</vt:lpstr>
      <vt:lpstr>PowerPoint 演示文稿</vt:lpstr>
      <vt:lpstr>第三节 胎儿生命权 VS 孕妇自主权</vt:lpstr>
      <vt:lpstr>PowerPoint 演示文稿</vt:lpstr>
      <vt:lpstr>PowerPoint 演示文稿</vt:lpstr>
      <vt:lpstr>PowerPoint 演示文稿</vt:lpstr>
      <vt:lpstr>PowerPoint 演示文稿</vt:lpstr>
      <vt:lpstr>PowerPoint 演示文稿</vt:lpstr>
      <vt:lpstr>第四节 堕胎会成为一种义务吗？——严重缺陷胎儿堕胎问题</vt:lpstr>
      <vt:lpstr>PowerPoint 演示文稿</vt:lpstr>
      <vt:lpstr>第五节 堕胎在中国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第三讲 生死专题</dc:title>
  <dc:creator>徐 汉辉</dc:creator>
  <cp:lastModifiedBy>徐 汉辉</cp:lastModifiedBy>
  <cp:revision>398</cp:revision>
  <cp:lastPrinted>2019-07-02T07:29:33Z</cp:lastPrinted>
  <dcterms:created xsi:type="dcterms:W3CDTF">2019-06-09T06:01:01Z</dcterms:created>
  <dcterms:modified xsi:type="dcterms:W3CDTF">2023-02-18T13:03:20Z</dcterms:modified>
</cp:coreProperties>
</file>